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956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hyperlink" Target="https://www.fabrikant.ru/trades/corporate/AuctionSeller/?action=view&amp;id=1041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mkuznecova@kc-tvel.ru" TargetMode="External"/><Relationship Id="rId10" Type="http://schemas.openxmlformats.org/officeDocument/2006/relationships/image" Target="../media/image5.jpeg"/><Relationship Id="rId4" Type="http://schemas.openxmlformats.org/officeDocument/2006/relationships/hyperlink" Target="mailto:povarova-ea@rosenergoatom.ru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9865"/>
            <a:ext cx="915648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508504" y="1124744"/>
            <a:ext cx="3550640" cy="216024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Земельные участки</a:t>
            </a:r>
            <a:endParaRPr lang="en-US" dirty="0">
              <a:solidFill>
                <a:schemeClr val="bg1"/>
              </a:solidFill>
              <a:hlinkClick r:id="rId4"/>
            </a:endParaRPr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308303" y="-99391"/>
            <a:ext cx="8750840" cy="1008112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Региональное представительство </a:t>
            </a:r>
            <a:r>
              <a:rPr 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ПАО </a:t>
            </a:r>
            <a:r>
              <a:rPr 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«Коммерческий центр» Удмуртская Республика, г. Глазов, ул. </a:t>
            </a:r>
            <a:r>
              <a:rPr lang="ru-RU" sz="20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Пряженникова</a:t>
            </a:r>
            <a:r>
              <a:rPr 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, 10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106972" y="655131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508504" y="2510319"/>
            <a:ext cx="3550639" cy="271598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Здания/Сооружения (25 объектов)</a:t>
            </a:r>
            <a:endParaRPr lang="en-US" dirty="0">
              <a:solidFill>
                <a:schemeClr val="bg1"/>
              </a:solidFill>
              <a:hlinkClick r:id="rId4"/>
            </a:endParaRPr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364088" y="1412777"/>
            <a:ext cx="3744416" cy="953542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100" b="1" dirty="0" smtClean="0">
                <a:cs typeface="Arial" charset="0"/>
              </a:rPr>
              <a:t>Земельные участки (4)</a:t>
            </a:r>
          </a:p>
          <a:p>
            <a:pPr marL="180000" lvl="1"/>
            <a:r>
              <a:rPr lang="ru-RU" sz="1100" b="1" dirty="0" smtClean="0">
                <a:cs typeface="Arial" charset="0"/>
              </a:rPr>
              <a:t>Площадь общая: </a:t>
            </a:r>
            <a:r>
              <a:rPr lang="ru-RU" sz="1100" dirty="0" smtClean="0">
                <a:cs typeface="Arial" charset="0"/>
              </a:rPr>
              <a:t> </a:t>
            </a:r>
            <a:r>
              <a:rPr lang="ru-RU" sz="1100" dirty="0">
                <a:cs typeface="Arial" charset="0"/>
              </a:rPr>
              <a:t>44 </a:t>
            </a:r>
            <a:r>
              <a:rPr lang="ru-RU" sz="1100" dirty="0" smtClean="0">
                <a:cs typeface="Arial" charset="0"/>
              </a:rPr>
              <a:t>536 </a:t>
            </a:r>
            <a:r>
              <a:rPr lang="ru-RU" sz="1100" dirty="0">
                <a:cs typeface="Arial" charset="0"/>
              </a:rPr>
              <a:t>кв. м.</a:t>
            </a:r>
          </a:p>
          <a:p>
            <a:pPr marL="180000" lvl="1"/>
            <a:r>
              <a:rPr lang="ru-RU" sz="1100" b="1" dirty="0">
                <a:cs typeface="Arial" charset="0"/>
              </a:rPr>
              <a:t>Право:</a:t>
            </a:r>
            <a:r>
              <a:rPr lang="ru-RU" sz="1100" dirty="0">
                <a:cs typeface="Arial" charset="0"/>
              </a:rPr>
              <a:t> в аренде </a:t>
            </a:r>
          </a:p>
          <a:p>
            <a:pPr marL="180000" lvl="1"/>
            <a:r>
              <a:rPr lang="ru-RU" sz="1100" b="1" dirty="0" smtClean="0">
                <a:cs typeface="Arial" charset="0"/>
              </a:rPr>
              <a:t>Обременения</a:t>
            </a:r>
            <a:r>
              <a:rPr lang="ru-RU" sz="1100" b="1" dirty="0">
                <a:cs typeface="Arial" charset="0"/>
              </a:rPr>
              <a:t>:</a:t>
            </a:r>
            <a:r>
              <a:rPr lang="ru-RU" sz="1100" dirty="0">
                <a:cs typeface="Arial" charset="0"/>
              </a:rPr>
              <a:t> отсутствуют</a:t>
            </a:r>
          </a:p>
          <a:p>
            <a:pPr marL="180000" lvl="1"/>
            <a:r>
              <a:rPr lang="ru-RU" sz="1100" b="1" dirty="0">
                <a:cs typeface="Arial" charset="0"/>
              </a:rPr>
              <a:t>Категория: </a:t>
            </a:r>
            <a:r>
              <a:rPr lang="ru-RU" sz="1100" dirty="0">
                <a:cs typeface="Arial" charset="0"/>
              </a:rPr>
              <a:t> Земли населенных пунктов</a:t>
            </a:r>
          </a:p>
          <a:p>
            <a:pPr marL="180000" lvl="1"/>
            <a:r>
              <a:rPr lang="ru-RU" sz="1100" b="1" dirty="0">
                <a:cs typeface="Arial" charset="0"/>
              </a:rPr>
              <a:t>ВРИ: </a:t>
            </a:r>
            <a:r>
              <a:rPr lang="ru-RU" sz="1100" dirty="0">
                <a:cs typeface="Arial" charset="0"/>
              </a:rPr>
              <a:t>Размещение производственной базы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511672" y="3933056"/>
            <a:ext cx="3547471" cy="373155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Инженерные </a:t>
            </a:r>
            <a:r>
              <a:rPr lang="ru-RU" dirty="0">
                <a:solidFill>
                  <a:schemeClr val="bg1"/>
                </a:solidFill>
              </a:rPr>
              <a:t>коммуникации</a:t>
            </a:r>
            <a:endParaRPr lang="en-US" dirty="0">
              <a:solidFill>
                <a:schemeClr val="bg1"/>
              </a:solidFill>
              <a:hlinkClick r:id="rId4"/>
            </a:endParaRPr>
          </a:p>
          <a:p>
            <a:endParaRPr lang="en-US" dirty="0">
              <a:solidFill>
                <a:schemeClr val="bg1"/>
              </a:solidFill>
              <a:hlinkClick r:id="rId4"/>
            </a:endParaRP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9612560" y="4550190"/>
            <a:ext cx="504056" cy="958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100" dirty="0"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41714" y="6452791"/>
            <a:ext cx="811212" cy="377825"/>
          </a:xfrm>
        </p:spPr>
        <p:txBody>
          <a:bodyPr/>
          <a:lstStyle/>
          <a:p>
            <a:pPr algn="ctr">
              <a:defRPr/>
            </a:pPr>
            <a:fld id="{58C9DAD9-0460-481D-8B9F-84A479B5BBA4}" type="slidenum">
              <a:rPr lang="ru-RU" sz="1600" b="1" smtClean="0">
                <a:solidFill>
                  <a:srgbClr val="0070C0"/>
                </a:solidFill>
              </a:rPr>
              <a:pPr algn="ctr">
                <a:defRPr/>
              </a:pPr>
              <a:t>1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8504" y="5157192"/>
            <a:ext cx="3550639" cy="351247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364088" y="5661249"/>
            <a:ext cx="3641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Кузнецова Марина Николаевна / 8 (915) 019-74-08  </a:t>
            </a:r>
          </a:p>
          <a:p>
            <a:r>
              <a:rPr lang="en-US" sz="1100" b="1" dirty="0" smtClean="0"/>
              <a:t>E-mail</a:t>
            </a:r>
            <a:r>
              <a:rPr lang="ru-RU" sz="1100" b="1" dirty="0" smtClean="0"/>
              <a:t>: </a:t>
            </a:r>
            <a:r>
              <a:rPr lang="en-US" sz="1100" b="1" dirty="0" smtClean="0">
                <a:hlinkClick r:id="rId5"/>
              </a:rPr>
              <a:t>mkuznecova@kc-tvel.ru</a:t>
            </a:r>
            <a:r>
              <a:rPr lang="ru-RU" sz="1100" b="1" dirty="0" smtClean="0"/>
              <a:t>,  Симанов </a:t>
            </a:r>
            <a:r>
              <a:rPr lang="ru-RU" sz="1100" b="1" dirty="0"/>
              <a:t>Андрей </a:t>
            </a:r>
            <a:r>
              <a:rPr lang="ru-RU" sz="1100" b="1" dirty="0" smtClean="0"/>
              <a:t>Владимирович тел</a:t>
            </a:r>
            <a:r>
              <a:rPr lang="ru-RU" sz="1100" b="1" dirty="0"/>
              <a:t>./факс: 8 (34141) 7-00-07</a:t>
            </a:r>
          </a:p>
          <a:p>
            <a:r>
              <a:rPr lang="ru-RU" sz="1100" b="1" dirty="0" smtClean="0"/>
              <a:t>                                </a:t>
            </a:r>
            <a:r>
              <a:rPr lang="en-US" sz="1100" b="1" dirty="0" smtClean="0"/>
              <a:t>e-mail</a:t>
            </a:r>
            <a:r>
              <a:rPr lang="en-US" sz="1100" b="1" dirty="0"/>
              <a:t>: simanov@kc-tvel.ru </a:t>
            </a:r>
            <a:endParaRPr lang="en-US" sz="1100" b="1" dirty="0">
              <a:hlinkClick r:id="rId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93" y="1077954"/>
            <a:ext cx="4968552" cy="32733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9" name="TextBox 18"/>
          <p:cNvSpPr txBox="1"/>
          <p:nvPr/>
        </p:nvSpPr>
        <p:spPr>
          <a:xfrm>
            <a:off x="324936" y="1337409"/>
            <a:ext cx="4847209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12.02.2020г. Открытый </a:t>
            </a:r>
            <a:r>
              <a:rPr lang="ru-RU" sz="1400" b="1" dirty="0">
                <a:solidFill>
                  <a:srgbClr val="0070C0"/>
                </a:solidFill>
              </a:rPr>
              <a:t>аукцион с открытой формой подачи предложений по цене в электронной </a:t>
            </a:r>
            <a:r>
              <a:rPr lang="ru-RU" sz="1400" b="1" dirty="0" smtClean="0">
                <a:solidFill>
                  <a:srgbClr val="0070C0"/>
                </a:solidFill>
              </a:rPr>
              <a:t>форме, </a:t>
            </a:r>
            <a:r>
              <a:rPr lang="ru-RU" sz="1400" b="1" dirty="0">
                <a:solidFill>
                  <a:srgbClr val="0070C0"/>
                </a:solidFill>
              </a:rPr>
              <a:t>путем продажи 4 (четырьмя) отдельными </a:t>
            </a:r>
            <a:r>
              <a:rPr lang="ru-RU" sz="1400" b="1" dirty="0" smtClean="0">
                <a:solidFill>
                  <a:srgbClr val="0070C0"/>
                </a:solidFill>
              </a:rPr>
              <a:t>лотами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Период </a:t>
            </a:r>
            <a:r>
              <a:rPr lang="ru-RU" sz="1400" dirty="0">
                <a:solidFill>
                  <a:srgbClr val="0070C0"/>
                </a:solidFill>
              </a:rPr>
              <a:t>приема заявок </a:t>
            </a:r>
            <a:r>
              <a:rPr lang="ru-RU" sz="1400" dirty="0" smtClean="0">
                <a:solidFill>
                  <a:srgbClr val="0070C0"/>
                </a:solidFill>
              </a:rPr>
              <a:t>С </a:t>
            </a:r>
            <a:r>
              <a:rPr lang="ru-RU" sz="1400" dirty="0" smtClean="0">
                <a:solidFill>
                  <a:srgbClr val="0070C0"/>
                </a:solidFill>
              </a:rPr>
              <a:t>10.01.2020г.до 11.02.2020г</a:t>
            </a:r>
            <a:r>
              <a:rPr lang="ru-RU" sz="1400" dirty="0">
                <a:solidFill>
                  <a:srgbClr val="0070C0"/>
                </a:solidFill>
              </a:rPr>
              <a:t>. до </a:t>
            </a:r>
            <a:r>
              <a:rPr lang="ru-RU" sz="1400" dirty="0" smtClean="0">
                <a:solidFill>
                  <a:srgbClr val="0070C0"/>
                </a:solidFill>
              </a:rPr>
              <a:t>10-00 </a:t>
            </a:r>
            <a:r>
              <a:rPr lang="ru-RU" sz="1400" dirty="0">
                <a:solidFill>
                  <a:srgbClr val="0070C0"/>
                </a:solidFill>
              </a:rPr>
              <a:t>МСК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4510802"/>
            <a:ext cx="2412816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22124" y="521129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128" y="6315371"/>
            <a:ext cx="5333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Ссылка на </a:t>
            </a:r>
            <a:r>
              <a:rPr lang="ru-RU" sz="1400" b="1" dirty="0" smtClean="0"/>
              <a:t>ЭТП: </a:t>
            </a:r>
            <a:r>
              <a:rPr lang="ru-RU" sz="1400" b="1" dirty="0"/>
              <a:t>«Фабрикант»: </a:t>
            </a:r>
            <a:r>
              <a:rPr lang="ru-RU" sz="1200" u="sng" dirty="0" smtClean="0">
                <a:hlinkClick r:id="rId7"/>
              </a:rPr>
              <a:t>https</a:t>
            </a:r>
            <a:r>
              <a:rPr lang="ru-RU" sz="1200" u="sng" dirty="0">
                <a:hlinkClick r:id="rId7"/>
              </a:rPr>
              <a:t>://www.fabrikant.ru/trades/corporate/AuctionSeller/?</a:t>
            </a:r>
            <a:r>
              <a:rPr lang="ru-RU" sz="1200" u="sng" dirty="0" smtClean="0">
                <a:hlinkClick r:id="rId7"/>
              </a:rPr>
              <a:t>action=view&amp;id=10415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19343" y="6036096"/>
            <a:ext cx="2417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Площадка (г. Москва)</a:t>
            </a:r>
            <a:endParaRPr lang="en-US" sz="1200" b="1" dirty="0">
              <a:solidFill>
                <a:schemeClr val="bg1"/>
              </a:solidFill>
              <a:hlinkClick r:id="rId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30089" y="6004130"/>
            <a:ext cx="2418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Площадка (г. Глазов)</a:t>
            </a:r>
            <a:endParaRPr lang="en-US" sz="1200" b="1" dirty="0">
              <a:solidFill>
                <a:schemeClr val="bg1"/>
              </a:solidFill>
              <a:hlinkClick r:id="rId4"/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H="1">
            <a:off x="9186613" y="4351274"/>
            <a:ext cx="497955" cy="207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 algn="ctr"/>
            <a:endParaRPr lang="ru-RU" sz="1100" b="1" dirty="0">
              <a:cs typeface="Arial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508504" y="4351274"/>
            <a:ext cx="3600000" cy="80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100" b="1" dirty="0" smtClean="0">
                <a:cs typeface="Arial" charset="0"/>
              </a:rPr>
              <a:t>Электричество: </a:t>
            </a:r>
            <a:r>
              <a:rPr lang="ru-RU" sz="1100" dirty="0">
                <a:cs typeface="Arial" charset="0"/>
              </a:rPr>
              <a:t>есть</a:t>
            </a:r>
          </a:p>
          <a:p>
            <a:pPr marL="180000" lvl="1"/>
            <a:r>
              <a:rPr lang="ru-RU" sz="1100" b="1" dirty="0" smtClean="0">
                <a:cs typeface="Arial" charset="0"/>
              </a:rPr>
              <a:t>Водоснабжение: </a:t>
            </a:r>
            <a:r>
              <a:rPr lang="ru-RU" sz="1100" dirty="0">
                <a:cs typeface="Arial" charset="0"/>
              </a:rPr>
              <a:t>есть</a:t>
            </a:r>
          </a:p>
          <a:p>
            <a:pPr marL="180000" lvl="1"/>
            <a:r>
              <a:rPr lang="ru-RU" sz="1100" b="1" dirty="0" smtClean="0">
                <a:cs typeface="Arial" charset="0"/>
              </a:rPr>
              <a:t>Канализация: </a:t>
            </a:r>
            <a:r>
              <a:rPr lang="ru-RU" sz="1100" dirty="0">
                <a:cs typeface="Arial" charset="0"/>
              </a:rPr>
              <a:t>есть</a:t>
            </a:r>
          </a:p>
          <a:p>
            <a:pPr marL="180000" lvl="1"/>
            <a:r>
              <a:rPr lang="ru-RU" sz="1100" b="1" dirty="0" smtClean="0">
                <a:cs typeface="Arial" charset="0"/>
              </a:rPr>
              <a:t>Теплоснабжение: </a:t>
            </a:r>
            <a:r>
              <a:rPr lang="ru-RU" sz="1100" dirty="0" smtClean="0">
                <a:cs typeface="Arial" charset="0"/>
              </a:rPr>
              <a:t>есть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8316415" y="2826981"/>
            <a:ext cx="755705" cy="132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100" dirty="0">
              <a:cs typeface="Arial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560595" y="2781918"/>
            <a:ext cx="3563616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 algn="ctr"/>
            <a:endParaRPr lang="ru-RU" sz="1100" b="1" dirty="0">
              <a:cs typeface="Arial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364088" y="2827637"/>
            <a:ext cx="3641866" cy="110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100" b="1" dirty="0">
                <a:cs typeface="Arial" charset="0"/>
              </a:rPr>
              <a:t>Здания: </a:t>
            </a:r>
            <a:r>
              <a:rPr lang="ru-RU" sz="1100" dirty="0" smtClean="0">
                <a:cs typeface="Arial" charset="0"/>
              </a:rPr>
              <a:t>12, </a:t>
            </a:r>
            <a:r>
              <a:rPr lang="ru-RU" sz="1100" dirty="0">
                <a:cs typeface="Arial" charset="0"/>
              </a:rPr>
              <a:t>общ. площадь – </a:t>
            </a:r>
            <a:r>
              <a:rPr lang="ru-RU" sz="1100" dirty="0"/>
              <a:t>9 952,8 кв. </a:t>
            </a:r>
            <a:r>
              <a:rPr lang="ru-RU" sz="1100" dirty="0" smtClean="0"/>
              <a:t>м.</a:t>
            </a:r>
            <a:endParaRPr lang="ru-RU" sz="1100" b="1" dirty="0" smtClean="0">
              <a:cs typeface="Arial" charset="0"/>
            </a:endParaRPr>
          </a:p>
          <a:p>
            <a:pPr marL="180000" lvl="1"/>
            <a:r>
              <a:rPr lang="ru-RU" sz="1100" b="1" dirty="0" smtClean="0">
                <a:cs typeface="Arial" charset="0"/>
              </a:rPr>
              <a:t>Сооружения </a:t>
            </a:r>
            <a:r>
              <a:rPr lang="ru-RU" sz="1100" b="1" dirty="0">
                <a:cs typeface="Arial" charset="0"/>
              </a:rPr>
              <a:t>(линейные): </a:t>
            </a:r>
            <a:r>
              <a:rPr lang="ru-RU" sz="1100" dirty="0">
                <a:cs typeface="Arial" charset="0"/>
              </a:rPr>
              <a:t>9</a:t>
            </a:r>
            <a:r>
              <a:rPr lang="ru-RU" sz="1100" dirty="0" smtClean="0">
                <a:cs typeface="Arial" charset="0"/>
              </a:rPr>
              <a:t>, </a:t>
            </a:r>
            <a:r>
              <a:rPr lang="ru-RU" sz="1100" dirty="0">
                <a:cs typeface="Arial" charset="0"/>
              </a:rPr>
              <a:t>общ. </a:t>
            </a:r>
            <a:r>
              <a:rPr lang="ru-RU" sz="1100" dirty="0" smtClean="0">
                <a:cs typeface="Arial" charset="0"/>
              </a:rPr>
              <a:t>площадь</a:t>
            </a:r>
          </a:p>
          <a:p>
            <a:pPr marL="180000" lvl="1"/>
            <a:r>
              <a:rPr lang="ru-RU" sz="1100" dirty="0" smtClean="0">
                <a:cs typeface="Arial" charset="0"/>
              </a:rPr>
              <a:t> </a:t>
            </a:r>
            <a:r>
              <a:rPr lang="ru-RU" sz="1100" dirty="0">
                <a:cs typeface="Arial" charset="0"/>
              </a:rPr>
              <a:t>–</a:t>
            </a:r>
            <a:r>
              <a:rPr lang="ru-RU" sz="1100" b="1" dirty="0">
                <a:cs typeface="Arial" charset="0"/>
              </a:rPr>
              <a:t> </a:t>
            </a:r>
            <a:r>
              <a:rPr lang="ru-RU" sz="1100" dirty="0" smtClean="0"/>
              <a:t>6 506,45 </a:t>
            </a:r>
            <a:r>
              <a:rPr lang="ru-RU" sz="1100" dirty="0" err="1">
                <a:cs typeface="Arial" charset="0"/>
              </a:rPr>
              <a:t>кв.м</a:t>
            </a:r>
            <a:r>
              <a:rPr lang="ru-RU" sz="1100" dirty="0">
                <a:cs typeface="Arial" charset="0"/>
              </a:rPr>
              <a:t>.</a:t>
            </a:r>
          </a:p>
          <a:p>
            <a:pPr marL="180000" lvl="1"/>
            <a:r>
              <a:rPr lang="ru-RU" sz="1100" b="1" dirty="0">
                <a:cs typeface="Arial" charset="0"/>
              </a:rPr>
              <a:t>Сооружения (Бетонные </a:t>
            </a:r>
            <a:r>
              <a:rPr lang="ru-RU" sz="1100" b="1" dirty="0" smtClean="0">
                <a:cs typeface="Arial" charset="0"/>
              </a:rPr>
              <a:t>площадки и навес д/кирпича): </a:t>
            </a:r>
            <a:r>
              <a:rPr lang="ru-RU" sz="1100" dirty="0" smtClean="0">
                <a:cs typeface="Arial" charset="0"/>
              </a:rPr>
              <a:t>4, общ</a:t>
            </a:r>
            <a:r>
              <a:rPr lang="ru-RU" sz="1100" dirty="0">
                <a:cs typeface="Arial" charset="0"/>
              </a:rPr>
              <a:t>. </a:t>
            </a:r>
            <a:r>
              <a:rPr lang="ru-RU" sz="1100" dirty="0" smtClean="0">
                <a:cs typeface="Arial" charset="0"/>
              </a:rPr>
              <a:t>площадь –</a:t>
            </a:r>
            <a:r>
              <a:rPr lang="ru-RU" sz="1100" b="1" dirty="0" smtClean="0">
                <a:cs typeface="Arial" charset="0"/>
              </a:rPr>
              <a:t> </a:t>
            </a:r>
            <a:r>
              <a:rPr lang="ru-RU" sz="1100" dirty="0"/>
              <a:t>11 388,7 кв. м. </a:t>
            </a:r>
            <a:endParaRPr lang="ru-RU" sz="1100" dirty="0">
              <a:cs typeface="Arial" charset="0"/>
            </a:endParaRPr>
          </a:p>
          <a:p>
            <a:pPr marL="180000" lvl="1"/>
            <a:r>
              <a:rPr lang="ru-RU" sz="1100" b="1" dirty="0">
                <a:cs typeface="Arial" charset="0"/>
              </a:rPr>
              <a:t>Право:</a:t>
            </a:r>
            <a:r>
              <a:rPr lang="ru-RU" sz="1100" dirty="0">
                <a:cs typeface="Arial" charset="0"/>
              </a:rPr>
              <a:t> Собственность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43" y="2294875"/>
            <a:ext cx="4894508" cy="204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31" y="4510802"/>
            <a:ext cx="2415293" cy="1756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Рисунок 39" descr="\\ADSNEW\Files Users\ekoroleva\Мои документы\ОЦЕНКА рыночной стоимости НИ\2019_Аренда\Док для оц\Глазов\ЗУ_3\Откр пл-Бетонная площадка 776А (2)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7" y="4510802"/>
            <a:ext cx="2412815" cy="17561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4847</TotalTime>
  <Words>218</Words>
  <Application>Microsoft Office PowerPoint</Application>
  <PresentationFormat>Экран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Региональное представительство ПАО «Коммерческий центр» Удмуртская Республика, г. Глазов, ул. Пряженникова, 10</vt:lpstr>
    </vt:vector>
  </TitlesOfParts>
  <Company>Rosatom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Королёва Елена Викторовна</cp:lastModifiedBy>
  <cp:revision>76</cp:revision>
  <cp:lastPrinted>2019-08-27T06:51:04Z</cp:lastPrinted>
  <dcterms:created xsi:type="dcterms:W3CDTF">2016-10-31T13:36:47Z</dcterms:created>
  <dcterms:modified xsi:type="dcterms:W3CDTF">2020-01-13T07:40:23Z</dcterms:modified>
</cp:coreProperties>
</file>