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115" d="100"/>
          <a:sy n="115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.roseltorg.ru/?&amp;_ga=2.144627701.1912550697.1710859131-1464942576.1706877993#com/procedure/view/procedure/893002" TargetMode="External"/><Relationship Id="rId5" Type="http://schemas.openxmlformats.org/officeDocument/2006/relationships/image" Target="../media/image2.png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cid:image001.png@01D80875.D0AB1B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Земельный участок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Земельный участок с кадастровым номером 61:13:0600008:2337</a:t>
            </a:r>
            <a:br>
              <a:rPr 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Ростовская область, </a:t>
            </a:r>
            <a:r>
              <a:rPr lang="ru-RU" sz="20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Зимовниковский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р-н, ЗАО а/ф «Центральная»</a:t>
            </a:r>
            <a:endParaRPr lang="en-US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824237" y="1554992"/>
            <a:ext cx="3117165" cy="2852734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dirty="0" smtClean="0"/>
              <a:t>24 721 </a:t>
            </a:r>
            <a:r>
              <a:rPr lang="ru-RU" sz="1200" dirty="0" err="1" smtClean="0"/>
              <a:t>кв.м</a:t>
            </a:r>
            <a:r>
              <a:rPr lang="ru-RU" sz="1200" dirty="0" smtClean="0"/>
              <a:t>.</a:t>
            </a:r>
          </a:p>
          <a:p>
            <a:pPr marL="180000" lvl="1">
              <a:spcBef>
                <a:spcPts val="0"/>
              </a:spcBef>
            </a:pPr>
            <a:endParaRPr lang="ru-RU" sz="8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Право</a:t>
            </a:r>
            <a:r>
              <a:rPr lang="ru-RU" sz="1200" b="1" dirty="0">
                <a:latin typeface="+mn-lt"/>
              </a:rPr>
              <a:t>: </a:t>
            </a:r>
            <a:r>
              <a:rPr lang="ru-RU" sz="1150" dirty="0" smtClean="0">
                <a:latin typeface="+mn-lt"/>
              </a:rPr>
              <a:t>собственность АО «</a:t>
            </a:r>
            <a:r>
              <a:rPr lang="ru-RU" sz="1150" dirty="0" err="1" smtClean="0">
                <a:latin typeface="+mn-lt"/>
              </a:rPr>
              <a:t>ВетроОГК</a:t>
            </a:r>
            <a:r>
              <a:rPr lang="ru-RU" sz="1150" dirty="0" smtClean="0">
                <a:latin typeface="+mn-lt"/>
              </a:rPr>
              <a:t>»</a:t>
            </a:r>
          </a:p>
          <a:p>
            <a:pPr marL="180000" lvl="1">
              <a:spcBef>
                <a:spcPts val="0"/>
              </a:spcBef>
            </a:pPr>
            <a:endParaRPr lang="ru-RU" sz="8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Кадастровый </a:t>
            </a:r>
            <a:r>
              <a:rPr lang="ru-RU" sz="1200" b="1" dirty="0">
                <a:latin typeface="+mn-lt"/>
              </a:rPr>
              <a:t>номер: </a:t>
            </a:r>
            <a:r>
              <a:rPr lang="ru-RU" sz="1200" dirty="0" smtClean="0"/>
              <a:t>61:13:0600008:2337</a:t>
            </a:r>
          </a:p>
          <a:p>
            <a:pPr marL="180000" lvl="1">
              <a:spcBef>
                <a:spcPts val="0"/>
              </a:spcBef>
            </a:pPr>
            <a:endParaRPr lang="ru-RU" sz="8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отсутствуют</a:t>
            </a:r>
            <a:endParaRPr lang="ru-RU" sz="1200" dirty="0">
              <a:cs typeface="Arial" charset="0"/>
            </a:endParaRPr>
          </a:p>
          <a:p>
            <a:pPr marL="180000" lvl="1">
              <a:spcBef>
                <a:spcPts val="0"/>
              </a:spcBef>
            </a:pPr>
            <a:endParaRPr lang="ru-RU" sz="800" b="1" dirty="0" smtClean="0">
              <a:solidFill>
                <a:schemeClr val="tx1"/>
              </a:solidFill>
              <a:cs typeface="Arial" charset="0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cs typeface="Arial" charset="0"/>
              </a:rPr>
              <a:t>Категория</a:t>
            </a:r>
            <a:r>
              <a:rPr lang="ru-RU" sz="1200" b="1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1200" dirty="0"/>
              <a:t>Земли промышленности, энергетики, транспорта, связи, радиовещания, телевидения, информатики, </a:t>
            </a:r>
            <a:r>
              <a:rPr lang="ru-RU" sz="1200" dirty="0" smtClean="0"/>
              <a:t>земли для </a:t>
            </a:r>
            <a:r>
              <a:rPr lang="ru-RU" sz="1200" dirty="0"/>
              <a:t>обеспечения космической деятельности, земли обороны, безопасности и земли иного </a:t>
            </a:r>
            <a:r>
              <a:rPr lang="ru-RU" sz="1200" dirty="0" smtClean="0"/>
              <a:t>специального назначения</a:t>
            </a:r>
          </a:p>
          <a:p>
            <a:pPr marL="180000" lvl="1">
              <a:spcBef>
                <a:spcPts val="0"/>
              </a:spcBef>
            </a:pPr>
            <a:endParaRPr lang="ru-RU" sz="800" b="1" dirty="0" smtClean="0">
              <a:solidFill>
                <a:schemeClr val="tx1"/>
              </a:solidFill>
              <a:cs typeface="Arial" charset="0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ВРИ: </a:t>
            </a:r>
            <a:r>
              <a:rPr lang="ru-RU" sz="1200" dirty="0" smtClean="0"/>
              <a:t>Энергетика</a:t>
            </a:r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9825" y="4478430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117241" y="4907373"/>
            <a:ext cx="3249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Антифеев Николай Сергеевич, </a:t>
            </a:r>
          </a:p>
          <a:p>
            <a:r>
              <a:rPr lang="ru-RU" sz="1200" b="1" dirty="0"/>
              <a:t>тел: (495) 286-52-00, доб. </a:t>
            </a:r>
            <a:r>
              <a:rPr lang="ru-RU" sz="1200" b="1" dirty="0" smtClean="0"/>
              <a:t>6640</a:t>
            </a:r>
          </a:p>
          <a:p>
            <a:r>
              <a:rPr lang="en-US" sz="1200" b="1" dirty="0" smtClean="0"/>
              <a:t>E-mail</a:t>
            </a:r>
            <a:r>
              <a:rPr lang="ru-RU" sz="1200" b="1" dirty="0" smtClean="0"/>
              <a:t>: </a:t>
            </a:r>
            <a:r>
              <a:rPr lang="en-US" sz="1200" b="1" dirty="0" err="1"/>
              <a:t>nikseantifeev</a:t>
            </a:r>
            <a:r>
              <a:rPr lang="ru-RU" sz="1200" b="1" dirty="0"/>
              <a:t>@</a:t>
            </a:r>
            <a:r>
              <a:rPr lang="en-US" sz="1200" b="1" dirty="0" err="1"/>
              <a:t>novawind</a:t>
            </a:r>
            <a:r>
              <a:rPr lang="ru-RU" sz="1200" b="1" dirty="0"/>
              <a:t>.</a:t>
            </a:r>
            <a:r>
              <a:rPr lang="en-US" sz="1200" b="1" dirty="0" err="1"/>
              <a:t>ru</a:t>
            </a:r>
            <a:endParaRPr lang="en-US" sz="12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50" y="1295140"/>
            <a:ext cx="5500011" cy="4870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2604" y="1402882"/>
            <a:ext cx="5021664" cy="9079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0070C0"/>
                </a:solidFill>
              </a:rPr>
              <a:t>Аукцион на понижение по продаже ЗУ, начальная стоимость – </a:t>
            </a:r>
            <a:br>
              <a:rPr lang="ru-RU" sz="1300" b="1" dirty="0" smtClean="0">
                <a:solidFill>
                  <a:srgbClr val="0070C0"/>
                </a:solidFill>
              </a:rPr>
            </a:br>
            <a:r>
              <a:rPr lang="ru-RU" sz="1300" b="1" dirty="0" smtClean="0">
                <a:solidFill>
                  <a:srgbClr val="0070C0"/>
                </a:solidFill>
              </a:rPr>
              <a:t>2</a:t>
            </a:r>
            <a:r>
              <a:rPr lang="en-US" sz="1300" b="1" dirty="0" smtClean="0">
                <a:solidFill>
                  <a:srgbClr val="0070C0"/>
                </a:solidFill>
              </a:rPr>
              <a:t> </a:t>
            </a:r>
            <a:r>
              <a:rPr lang="ru-RU" sz="1300" b="1" dirty="0" smtClean="0">
                <a:solidFill>
                  <a:srgbClr val="0070C0"/>
                </a:solidFill>
              </a:rPr>
              <a:t>768</a:t>
            </a:r>
            <a:r>
              <a:rPr lang="en-US" sz="1300" b="1" dirty="0" smtClean="0">
                <a:solidFill>
                  <a:srgbClr val="0070C0"/>
                </a:solidFill>
              </a:rPr>
              <a:t> </a:t>
            </a:r>
            <a:r>
              <a:rPr lang="ru-RU" sz="1300" b="1" dirty="0" smtClean="0">
                <a:solidFill>
                  <a:srgbClr val="0070C0"/>
                </a:solidFill>
              </a:rPr>
              <a:t>752 руб.,  шаг аукциона – 138</a:t>
            </a:r>
            <a:r>
              <a:rPr lang="en-US" sz="1300" b="1" dirty="0" smtClean="0">
                <a:solidFill>
                  <a:srgbClr val="0070C0"/>
                </a:solidFill>
              </a:rPr>
              <a:t> </a:t>
            </a:r>
            <a:r>
              <a:rPr lang="ru-RU" sz="1300" b="1" dirty="0" smtClean="0">
                <a:solidFill>
                  <a:srgbClr val="0070C0"/>
                </a:solidFill>
              </a:rPr>
              <a:t>437</a:t>
            </a:r>
            <a:r>
              <a:rPr lang="en-US" sz="1300" b="1" dirty="0" smtClean="0">
                <a:solidFill>
                  <a:srgbClr val="0070C0"/>
                </a:solidFill>
              </a:rPr>
              <a:t>,</a:t>
            </a:r>
            <a:r>
              <a:rPr lang="ru-RU" sz="1300" b="1" dirty="0" smtClean="0">
                <a:solidFill>
                  <a:srgbClr val="0070C0"/>
                </a:solidFill>
              </a:rPr>
              <a:t>6</a:t>
            </a:r>
            <a:r>
              <a:rPr lang="en-US" sz="1300" b="1" dirty="0" smtClean="0">
                <a:solidFill>
                  <a:srgbClr val="0070C0"/>
                </a:solidFill>
              </a:rPr>
              <a:t>0</a:t>
            </a:r>
            <a:r>
              <a:rPr lang="ru-RU" sz="1300" b="1" dirty="0" smtClean="0">
                <a:solidFill>
                  <a:srgbClr val="0070C0"/>
                </a:solidFill>
              </a:rPr>
              <a:t> руб., </a:t>
            </a:r>
            <a:r>
              <a:rPr lang="ru-RU" sz="1200" b="1" dirty="0">
                <a:solidFill>
                  <a:srgbClr val="0070C0"/>
                </a:solidFill>
              </a:rPr>
              <a:t>цена отсечения (минимальная цена продажи) – </a:t>
            </a:r>
            <a:r>
              <a:rPr lang="ru-RU" sz="1200" b="1" dirty="0" smtClean="0">
                <a:solidFill>
                  <a:srgbClr val="0070C0"/>
                </a:solidFill>
              </a:rPr>
              <a:t>504 733, 55 руб</a:t>
            </a:r>
            <a:r>
              <a:rPr lang="ru-RU" sz="1200" b="1" dirty="0">
                <a:solidFill>
                  <a:srgbClr val="0070C0"/>
                </a:solidFill>
              </a:rPr>
              <a:t>., </a:t>
            </a:r>
            <a:r>
              <a:rPr lang="ru-RU" sz="1300" b="1" dirty="0" smtClean="0">
                <a:solidFill>
                  <a:srgbClr val="0070C0"/>
                </a:solidFill>
              </a:rPr>
              <a:t>размер задатка –</a:t>
            </a:r>
            <a:br>
              <a:rPr lang="ru-RU" sz="1300" b="1" dirty="0" smtClean="0">
                <a:solidFill>
                  <a:srgbClr val="0070C0"/>
                </a:solidFill>
              </a:rPr>
            </a:br>
            <a:r>
              <a:rPr lang="ru-RU" sz="1300" b="1" dirty="0" smtClean="0">
                <a:solidFill>
                  <a:srgbClr val="0070C0"/>
                </a:solidFill>
              </a:rPr>
              <a:t> 50 437,36 руб., период приема заявок: с 02.04.2024 </a:t>
            </a:r>
            <a:r>
              <a:rPr lang="ru-RU" sz="1300" b="1" smtClean="0">
                <a:solidFill>
                  <a:srgbClr val="0070C0"/>
                </a:solidFill>
              </a:rPr>
              <a:t>по 02.05.2024</a:t>
            </a:r>
            <a:endParaRPr lang="ru-RU" sz="13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303" y="628410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Ссылка на </a:t>
            </a:r>
            <a:r>
              <a:rPr lang="ru-RU" sz="1400" b="1" dirty="0" smtClean="0"/>
              <a:t>ЭТП</a:t>
            </a:r>
            <a:r>
              <a:rPr lang="ru-RU" sz="1400" b="1" dirty="0" smtClean="0"/>
              <a:t>: </a:t>
            </a:r>
            <a:r>
              <a:rPr lang="ru-RU" dirty="0" smtClean="0"/>
              <a:t> </a:t>
            </a:r>
            <a:r>
              <a:rPr lang="en-US" sz="1400" u="sng" dirty="0">
                <a:hlinkClick r:id="rId6"/>
              </a:rPr>
              <a:t>https://com.roseltorg.ru/?&amp;_ga=2.144627701.1912550697.1710859131-1464942576.1706877993#com/procedure/view/procedure/893002</a:t>
            </a:r>
            <a:r>
              <a:rPr lang="en-US" sz="1400" dirty="0"/>
              <a:t> </a:t>
            </a:r>
            <a:endParaRPr lang="ru-RU" sz="1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7"/>
          <a:srcRect l="12600" t="9099" r="52751" b="12953"/>
          <a:stretch/>
        </p:blipFill>
        <p:spPr>
          <a:xfrm>
            <a:off x="390158" y="2624888"/>
            <a:ext cx="4913465" cy="3108765"/>
          </a:xfrm>
          <a:prstGeom prst="rect">
            <a:avLst/>
          </a:prstGeom>
        </p:spPr>
      </p:pic>
      <p:pic>
        <p:nvPicPr>
          <p:cNvPr id="27" name="Рисунок 26" descr="КУРСКАЯ АЭС_горизонтальный_рус_сокр"/>
          <p:cNvPicPr/>
          <p:nvPr/>
        </p:nvPicPr>
        <p:blipFill rotWithShape="1"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78"/>
          <a:stretch/>
        </p:blipFill>
        <p:spPr bwMode="auto">
          <a:xfrm>
            <a:off x="2442257" y="3953458"/>
            <a:ext cx="370293" cy="3543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2735796" y="4231388"/>
            <a:ext cx="229728" cy="233167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4968</TotalTime>
  <Words>166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Земельный участок с кадастровым номером 61:13:0600008:2337 Ростовская область, Зимовниковский р-н, ЗАО а/ф «Центральная»</vt:lpstr>
    </vt:vector>
  </TitlesOfParts>
  <Company>Rosatom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Учаева Елена Павловна</cp:lastModifiedBy>
  <cp:revision>92</cp:revision>
  <cp:lastPrinted>2023-09-06T13:57:01Z</cp:lastPrinted>
  <dcterms:created xsi:type="dcterms:W3CDTF">2016-10-31T13:36:47Z</dcterms:created>
  <dcterms:modified xsi:type="dcterms:W3CDTF">2024-04-04T07:27:31Z</dcterms:modified>
</cp:coreProperties>
</file>