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0" r:id="rId5"/>
    <p:sldId id="261" r:id="rId6"/>
    <p:sldId id="263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39BA-74AF-454F-902F-415A9992E7E8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39BA-74AF-454F-902F-415A9992E7E8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39BA-74AF-454F-902F-415A9992E7E8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39BA-74AF-454F-902F-415A9992E7E8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39BA-74AF-454F-902F-415A9992E7E8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39BA-74AF-454F-902F-415A9992E7E8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39BA-74AF-454F-902F-415A9992E7E8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39BA-74AF-454F-902F-415A9992E7E8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39BA-74AF-454F-902F-415A9992E7E8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39BA-74AF-454F-902F-415A9992E7E8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39BA-74AF-454F-902F-415A9992E7E8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E39BA-74AF-454F-902F-415A9992E7E8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oseltorg.ru/trade/view/?id=COM15081700130" TargetMode="External"/><Relationship Id="rId3" Type="http://schemas.openxmlformats.org/officeDocument/2006/relationships/hyperlink" Target="mailto:market@elemash.ru" TargetMode="External"/><Relationship Id="rId7" Type="http://schemas.openxmlformats.org/officeDocument/2006/relationships/hyperlink" Target="http://www.roseltorg.ru/" TargetMode="External"/><Relationship Id="rId2" Type="http://schemas.openxmlformats.org/officeDocument/2006/relationships/hyperlink" Target="mailto:Busmanage@elemash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oseltorg.ru/trade/view/?id=COM15081700118" TargetMode="External"/><Relationship Id="rId3" Type="http://schemas.openxmlformats.org/officeDocument/2006/relationships/hyperlink" Target="mailto:market@elemash.ru" TargetMode="External"/><Relationship Id="rId7" Type="http://schemas.openxmlformats.org/officeDocument/2006/relationships/hyperlink" Target="http://www.roseltorg.ru/" TargetMode="External"/><Relationship Id="rId2" Type="http://schemas.openxmlformats.org/officeDocument/2006/relationships/hyperlink" Target="mailto:Busmanage@elemash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oseltorg.ru/trade/view/?id=COM15081700124" TargetMode="External"/><Relationship Id="rId3" Type="http://schemas.openxmlformats.org/officeDocument/2006/relationships/hyperlink" Target="mailto:market@elemash.ru" TargetMode="External"/><Relationship Id="rId7" Type="http://schemas.openxmlformats.org/officeDocument/2006/relationships/hyperlink" Target="http://www.roseltorg.ru/" TargetMode="External"/><Relationship Id="rId2" Type="http://schemas.openxmlformats.org/officeDocument/2006/relationships/hyperlink" Target="mailto:Busmanage@elemash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mailto:market@elemash.ru" TargetMode="External"/><Relationship Id="rId7" Type="http://schemas.openxmlformats.org/officeDocument/2006/relationships/image" Target="../media/image11.png"/><Relationship Id="rId2" Type="http://schemas.openxmlformats.org/officeDocument/2006/relationships/hyperlink" Target="mailto:Busmanage@elemash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hyperlink" Target="https://www.roseltorg.ru/trade/view/?id=COM15081700127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://www.roseltorg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@elemash.ru" TargetMode="External"/><Relationship Id="rId7" Type="http://schemas.openxmlformats.org/officeDocument/2006/relationships/image" Target="../media/image13.png"/><Relationship Id="rId2" Type="http://schemas.openxmlformats.org/officeDocument/2006/relationships/hyperlink" Target="mailto:Busmanage@elemash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oseltorg.ru/trade/view/?id=COM15081700129" TargetMode="External"/><Relationship Id="rId5" Type="http://schemas.openxmlformats.org/officeDocument/2006/relationships/hyperlink" Target="http://www.roseltorg.ru/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ПРОВОДИТСЯ АУКЦИОН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ПОНИЖЕНИЕ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продаже имущества, принадлежащего  ПАО «МСЗ»: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4653136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Предоставляется возможность воспользоваться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рассрочкой платежа сроком на 12 месяцев.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Вся необходимая информация  размещена на сайтах:</a:t>
            </a:r>
          </a:p>
          <a:p>
            <a:pPr algn="ctr"/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u="sng" dirty="0" err="1" smtClean="0">
                <a:latin typeface="Times New Roman" pitchFamily="18" charset="0"/>
                <a:cs typeface="Times New Roman" pitchFamily="18" charset="0"/>
              </a:rPr>
              <a:t>elemash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</a:rPr>
              <a:t>roseltorg.ru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</a:rPr>
              <a:t>atomproperty.ru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Контактные телефоны: 8 (495) 702-94-58; 8 (495) 702-98-61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Срок подачи заявок на участие в аукционе до «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сентября 2017 года.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Аукцион состоится «15» сентября 2017 года в электронном виде на электронной торговой площадке «Единая электронная торговая площадка» по адресу: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</a:rPr>
              <a:t>www.roseltorg.ru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43608" y="692696"/>
          <a:ext cx="7344817" cy="3888431"/>
        </p:xfrm>
        <a:graphic>
          <a:graphicData uri="http://schemas.openxmlformats.org/drawingml/2006/table">
            <a:tbl>
              <a:tblPr/>
              <a:tblGrid>
                <a:gridCol w="523861"/>
                <a:gridCol w="2921731"/>
                <a:gridCol w="999639"/>
                <a:gridCol w="991414"/>
                <a:gridCol w="991414"/>
                <a:gridCol w="916758"/>
              </a:tblGrid>
              <a:tr h="886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лота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объекта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Начальная цена, рублей с учетом НДС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Цена отсечения,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руб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Размер шага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понижения,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Размер задатка, руб.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9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Московская обл., г. Электросталь, ул. Трудовая, д.39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3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Лот №1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1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Помещения в здании гражданского назначения находятся на 1-5 этажах, общая площадь 2 258,90 кв.м, назначение по БТИ: </a:t>
                      </a:r>
                      <a:r>
                        <a:rPr lang="ru-RU" sz="12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гостиница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</a:p>
                  </a:txBody>
                  <a:tcPr marL="63612" marR="6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76 286 000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68 652 000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800 000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7 630 000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1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Ногнский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район, Московская область ПСХ 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Фрязево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», пос.Елизаветино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Лот №3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343400" algn="l"/>
                          <a:tab pos="4457700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здания картофелехранилища, общая площадь 1905,8 кв.м (2 объекта)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7 127 000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5 847 000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350 000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713 000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Лот №5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343400" algn="l"/>
                          <a:tab pos="44577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Здание овощехранилище,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общая площадь 310,2 кв.м (1 объект)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1 074 000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881 000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Лот №6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343400" algn="l"/>
                          <a:tab pos="4457700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Животноводческий комплекс (16 объектов), общая площадь 17 826,10 кв.м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66 407 000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54 482 000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3 320 000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6 650 000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Лот №7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343400" algn="l"/>
                          <a:tab pos="4457700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Здание: молочный корпус, общая площадь 113,4 кв.м (1 объект)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615 000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505 000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ЛОТ №1</a:t>
            </a:r>
            <a:r>
              <a:rPr lang="ru-RU" sz="2400" dirty="0" smtClean="0">
                <a:solidFill>
                  <a:schemeClr val="bg1"/>
                </a:solidFill>
              </a:rPr>
              <a:t> Помещения в здании гражданского назначения находятся на 1-5 этажах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smtClean="0">
                <a:solidFill>
                  <a:schemeClr val="bg1"/>
                </a:solidFill>
              </a:rPr>
              <a:t>гостиница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16016" y="3284984"/>
          <a:ext cx="428396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339752"/>
              </a:tblGrid>
              <a:tr h="2160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Здание 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Общая площадь: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2 258,9 кв. м</a:t>
                      </a:r>
                      <a:endParaRPr lang="ru-RU" sz="1000" dirty="0"/>
                    </a:p>
                  </a:txBody>
                  <a:tcPr/>
                </a:tc>
              </a:tr>
              <a:tr h="2434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Право: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собственность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Обременения: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Имущество сдано в аренду ЗАО «Отдых» (ИНН 5053000211) на условиях бессрочной аренды</a:t>
                      </a:r>
                      <a:endParaRPr lang="ru-RU" sz="1000" dirty="0"/>
                    </a:p>
                  </a:txBody>
                  <a:tcPr/>
                </a:tc>
              </a:tr>
              <a:tr h="2327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Состояние: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хорошее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016" y="5013176"/>
          <a:ext cx="4283968" cy="1202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339752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Контактная информация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ФИО контактного</a:t>
                      </a:r>
                      <a:r>
                        <a:rPr lang="ru-RU" sz="1200" baseline="0" dirty="0" smtClean="0"/>
                        <a:t> лица/номер телефона: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Алехина Ольга Евгеньевна</a:t>
                      </a:r>
                    </a:p>
                    <a:p>
                      <a:r>
                        <a:rPr lang="ru-RU" sz="1200" baseline="0" dirty="0" smtClean="0"/>
                        <a:t>Тел. 8 (495) 702-94-58</a:t>
                      </a:r>
                      <a:endParaRPr lang="ru-RU" sz="1200" dirty="0"/>
                    </a:p>
                  </a:txBody>
                  <a:tcPr/>
                </a:tc>
              </a:tr>
              <a:tr h="20987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E-mail</a:t>
                      </a:r>
                      <a:r>
                        <a:rPr lang="ru-RU" sz="1200" dirty="0" smtClean="0"/>
                        <a:t>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2"/>
                        </a:rPr>
                        <a:t>Busmanage@elemash.ru</a:t>
                      </a:r>
                      <a:endParaRPr lang="en-US" sz="1200" dirty="0" smtClean="0"/>
                    </a:p>
                    <a:p>
                      <a:r>
                        <a:rPr lang="ru-RU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market@elemash.ru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0" y="620688"/>
            <a:ext cx="9144000" cy="50405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Московская обл., г. Электросталь, ул. Трудовая, д.39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MvShershavova\Desktop\Безымянный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96752"/>
            <a:ext cx="3168352" cy="306739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09120"/>
            <a:ext cx="240026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b="6085"/>
          <a:stretch>
            <a:fillRect/>
          </a:stretch>
        </p:blipFill>
        <p:spPr bwMode="auto">
          <a:xfrm>
            <a:off x="2987824" y="4509120"/>
            <a:ext cx="14354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ЭТП:</a:t>
            </a:r>
            <a:r>
              <a:rPr lang="en-US" dirty="0" smtClean="0"/>
              <a:t> </a:t>
            </a:r>
            <a:r>
              <a:rPr lang="ru-RU" dirty="0" smtClean="0">
                <a:hlinkClick r:id="rId7"/>
              </a:rPr>
              <a:t>www.roseltorg.ru</a:t>
            </a:r>
            <a:r>
              <a:rPr lang="ru-RU" dirty="0" smtClean="0"/>
              <a:t>,</a:t>
            </a:r>
            <a:r>
              <a:rPr lang="en-US" dirty="0"/>
              <a:t> </a:t>
            </a:r>
            <a:r>
              <a:rPr lang="en-US" dirty="0">
                <a:hlinkClick r:id="rId8"/>
              </a:rPr>
              <a:t>https://www.roseltorg.ru/trade/view/?</a:t>
            </a:r>
            <a:r>
              <a:rPr lang="en-US" dirty="0" smtClean="0">
                <a:hlinkClick r:id="rId8"/>
              </a:rPr>
              <a:t>id=COM15081700130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16016" y="1196752"/>
          <a:ext cx="428396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786"/>
                <a:gridCol w="2356182"/>
              </a:tblGrid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процедуры продажи:</a:t>
                      </a:r>
                      <a:r>
                        <a:rPr lang="en-US" sz="1200" baseline="0" dirty="0" smtClean="0"/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аукцион на понижение в электронной форме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Размер задатка: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7 630 000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Начальная стоимость: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76 286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000</a:t>
                      </a:r>
                      <a:r>
                        <a:rPr lang="ru-RU" sz="1200" kern="1200" dirty="0" smtClean="0"/>
                        <a:t> руб. с НДС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понижения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3 800 000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повышения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1 900 000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Период приема заявок: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15.08.2017</a:t>
                      </a:r>
                      <a:r>
                        <a:rPr lang="ru-RU" sz="1200" kern="1200" dirty="0" smtClean="0"/>
                        <a:t> по</a:t>
                      </a:r>
                      <a:r>
                        <a:rPr lang="ru-RU" sz="1200" kern="1200" baseline="0" dirty="0" smtClean="0"/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.09.2017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:59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Дата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аукциона: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15.09.2017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ЛОТ №2</a:t>
            </a:r>
            <a:r>
              <a:rPr lang="ru-RU" sz="2400" dirty="0" smtClean="0">
                <a:solidFill>
                  <a:schemeClr val="bg1"/>
                </a:solidFill>
              </a:rPr>
              <a:t> 2 здания картофелехранилища, общая площадь 1905,8 кв.м (2 объекта)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16016" y="3429000"/>
          <a:ext cx="4320480" cy="138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376264"/>
              </a:tblGrid>
              <a:tr h="2160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Здания 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Общая площадь: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1 905,8 кв. м</a:t>
                      </a:r>
                      <a:endParaRPr lang="ru-RU" sz="1000" dirty="0"/>
                    </a:p>
                  </a:txBody>
                  <a:tcPr/>
                </a:tc>
              </a:tr>
              <a:tr h="2434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Право: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собственность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Обременения: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отсутствуют</a:t>
                      </a:r>
                      <a:endParaRPr lang="ru-RU" sz="1200" dirty="0"/>
                    </a:p>
                  </a:txBody>
                  <a:tcPr/>
                </a:tc>
              </a:tr>
              <a:tr h="2327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Состояние: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удовлетворительное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016" y="4797152"/>
          <a:ext cx="4320480" cy="1202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376264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Контактная информация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ФИО контактного</a:t>
                      </a:r>
                      <a:r>
                        <a:rPr lang="ru-RU" sz="1200" baseline="0" dirty="0" smtClean="0"/>
                        <a:t> лица/номер телефона: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Алехина Ольга Евгеньевна</a:t>
                      </a:r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Тел. 8 (495) 702-94-58</a:t>
                      </a:r>
                      <a:endParaRPr lang="ru-RU" sz="1200" dirty="0"/>
                    </a:p>
                  </a:txBody>
                  <a:tcPr/>
                </a:tc>
              </a:tr>
              <a:tr h="20987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E-mail</a:t>
                      </a:r>
                      <a:r>
                        <a:rPr lang="ru-RU" sz="1200" dirty="0" smtClean="0"/>
                        <a:t>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2"/>
                        </a:rPr>
                        <a:t>Busmanage@elemash.ru</a:t>
                      </a:r>
                      <a:endParaRPr lang="en-US" sz="1200" dirty="0" smtClean="0"/>
                    </a:p>
                    <a:p>
                      <a:r>
                        <a:rPr lang="ru-RU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market@elemash.ru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0" y="692696"/>
            <a:ext cx="9144000" cy="6206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Московская обл., Ногинский р-н, пос. Елизаветино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4"/>
            <a:ext cx="21190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365104"/>
            <a:ext cx="2160240" cy="16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C:\Users\MvShershavova\Desktop\Елизаветин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348" y="1484784"/>
            <a:ext cx="3686590" cy="273630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63093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ЭТП:</a:t>
            </a:r>
            <a:r>
              <a:rPr lang="en-US" dirty="0" smtClean="0"/>
              <a:t> </a:t>
            </a:r>
            <a:r>
              <a:rPr lang="ru-RU" dirty="0" smtClean="0">
                <a:hlinkClick r:id="rId7"/>
              </a:rPr>
              <a:t>www.roseltorg.ru</a:t>
            </a:r>
            <a:r>
              <a:rPr lang="ru-RU" dirty="0" smtClean="0"/>
              <a:t>, </a:t>
            </a:r>
            <a:r>
              <a:rPr lang="en-US" dirty="0">
                <a:hlinkClick r:id="rId8"/>
              </a:rPr>
              <a:t>https://www.roseltorg.ru/trade/view/?</a:t>
            </a:r>
            <a:r>
              <a:rPr lang="en-US" dirty="0" smtClean="0">
                <a:hlinkClick r:id="rId8"/>
              </a:rPr>
              <a:t>id=COM15081700118</a:t>
            </a:r>
            <a:endParaRPr lang="ru-RU" dirty="0"/>
          </a:p>
          <a:p>
            <a:r>
              <a:rPr lang="ru-RU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716016" y="1340768"/>
          <a:ext cx="432048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786"/>
                <a:gridCol w="2392694"/>
              </a:tblGrid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процедуры продажи:</a:t>
                      </a:r>
                      <a:r>
                        <a:rPr lang="en-US" sz="1200" baseline="0" dirty="0" smtClean="0"/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аукцион на понижение в электронной форме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Размер задатка: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713 000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Начальная стоимость: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7 127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000</a:t>
                      </a:r>
                      <a:r>
                        <a:rPr lang="ru-RU" sz="1200" kern="1200" dirty="0" smtClean="0"/>
                        <a:t> руб. с НДС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понижения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350 000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повышения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175 000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Период приема заявок: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15.08.2017</a:t>
                      </a:r>
                      <a:r>
                        <a:rPr lang="ru-RU" sz="1200" kern="1200" dirty="0" smtClean="0"/>
                        <a:t> по</a:t>
                      </a:r>
                      <a:r>
                        <a:rPr lang="ru-RU" sz="1200" kern="1200" baseline="0" dirty="0" smtClean="0"/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.09.2017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:59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Дата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аукциона: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15.09.2017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ЛОТ №3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Здание овощехранилище, общая площадь 310,2 кв.м (1 объект)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16016" y="3501008"/>
          <a:ext cx="4248472" cy="138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304256"/>
              </a:tblGrid>
              <a:tr h="2160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Здания 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Общая площадь: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310,2 кв. м</a:t>
                      </a:r>
                      <a:endParaRPr lang="ru-RU" sz="1000" dirty="0"/>
                    </a:p>
                  </a:txBody>
                  <a:tcPr/>
                </a:tc>
              </a:tr>
              <a:tr h="2434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Право: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собственность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Обременения: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отсутствуют</a:t>
                      </a:r>
                      <a:endParaRPr lang="ru-RU" sz="1200" dirty="0"/>
                    </a:p>
                  </a:txBody>
                  <a:tcPr/>
                </a:tc>
              </a:tr>
              <a:tr h="2327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Состояние: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удовлетворительное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016" y="4869160"/>
          <a:ext cx="4248472" cy="1202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737"/>
                <a:gridCol w="2270735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Контактная информация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ФИО контактного</a:t>
                      </a:r>
                      <a:r>
                        <a:rPr lang="ru-RU" sz="1200" baseline="0" dirty="0" smtClean="0"/>
                        <a:t> лица/номер телефона: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Алехина Ольга Евгеньевна</a:t>
                      </a:r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Тел. 8 (495) 702-94-58</a:t>
                      </a:r>
                      <a:endParaRPr lang="ru-RU" sz="1200" dirty="0"/>
                    </a:p>
                  </a:txBody>
                  <a:tcPr/>
                </a:tc>
              </a:tr>
              <a:tr h="20987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E-mail</a:t>
                      </a:r>
                      <a:r>
                        <a:rPr lang="ru-RU" sz="1200" dirty="0" smtClean="0"/>
                        <a:t>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2"/>
                        </a:rPr>
                        <a:t>Busmanage@elemash.ru</a:t>
                      </a:r>
                      <a:endParaRPr lang="en-US" sz="1200" dirty="0" smtClean="0"/>
                    </a:p>
                    <a:p>
                      <a:r>
                        <a:rPr lang="ru-RU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market@elemash.ru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0" y="692696"/>
            <a:ext cx="9144000" cy="6206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Московская обл., Ногинский р-н, пос. Елизаветино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4" descr="C:\Users\MvShershavova\Desktop\Елизаветин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3960440" cy="293956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81128"/>
            <a:ext cx="211336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581128"/>
            <a:ext cx="214087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630932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ЭТП:</a:t>
            </a:r>
            <a:r>
              <a:rPr lang="en-US" dirty="0" smtClean="0"/>
              <a:t> </a:t>
            </a:r>
            <a:r>
              <a:rPr lang="ru-RU" dirty="0" smtClean="0">
                <a:hlinkClick r:id="rId7"/>
              </a:rPr>
              <a:t>www.roseltorg.ru</a:t>
            </a:r>
            <a:r>
              <a:rPr lang="ru-RU" dirty="0" smtClean="0"/>
              <a:t>, </a:t>
            </a:r>
            <a:r>
              <a:rPr lang="en-US" dirty="0">
                <a:hlinkClick r:id="rId8"/>
              </a:rPr>
              <a:t>https://www.roseltorg.ru/trade/view/?</a:t>
            </a:r>
            <a:r>
              <a:rPr lang="en-US" dirty="0" smtClean="0">
                <a:hlinkClick r:id="rId8"/>
              </a:rPr>
              <a:t>id=COM15081700124</a:t>
            </a:r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16016" y="1340768"/>
          <a:ext cx="428396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786"/>
                <a:gridCol w="2356182"/>
              </a:tblGrid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процедуры продажи:</a:t>
                      </a:r>
                      <a:r>
                        <a:rPr lang="en-US" sz="1200" baseline="0" dirty="0" smtClean="0"/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аукцион на понижение в электронной форме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Размер задатка: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Начальная стоимость: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1 074 000</a:t>
                      </a:r>
                      <a:r>
                        <a:rPr lang="ru-RU" sz="1200" kern="1200" dirty="0" smtClean="0"/>
                        <a:t> руб. с НДС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понижения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881 000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повышения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53 000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Период приема заявок: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15.08.2017</a:t>
                      </a:r>
                      <a:r>
                        <a:rPr lang="ru-RU" sz="1200" kern="1200" dirty="0" smtClean="0"/>
                        <a:t> по</a:t>
                      </a:r>
                      <a:r>
                        <a:rPr lang="ru-RU" sz="1200" kern="1200" baseline="0" dirty="0" smtClean="0"/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.09.2017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:59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Дата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аукциона: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15.09.2017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42900" algn="l"/>
                <a:tab pos="4343400" algn="l"/>
                <a:tab pos="4457700" algn="l"/>
              </a:tabLst>
            </a:pPr>
            <a:r>
              <a:rPr lang="ru-RU" sz="2400" u="sng" dirty="0" smtClean="0">
                <a:solidFill>
                  <a:schemeClr val="bg1"/>
                </a:solidFill>
              </a:rPr>
              <a:t>ЛОТ №4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Животноводческий комплекс (16 объектов), общая площадь 17 826,10 кв.м</a:t>
            </a:r>
            <a:endParaRPr lang="ru-RU" sz="2000" dirty="0">
              <a:solidFill>
                <a:schemeClr val="bg1"/>
              </a:solidFill>
              <a:latin typeface="+mn-lt"/>
              <a:ea typeface="Calibri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16016" y="3501008"/>
          <a:ext cx="4248472" cy="138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304256"/>
              </a:tblGrid>
              <a:tr h="2160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Здания 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Общая площадь: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17 826,10 кв. м</a:t>
                      </a:r>
                      <a:endParaRPr lang="ru-RU" sz="1000" dirty="0"/>
                    </a:p>
                  </a:txBody>
                  <a:tcPr/>
                </a:tc>
              </a:tr>
              <a:tr h="2434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Право: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собственность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Обременения: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отсутствуют</a:t>
                      </a:r>
                      <a:endParaRPr lang="ru-RU" sz="1200" dirty="0"/>
                    </a:p>
                  </a:txBody>
                  <a:tcPr/>
                </a:tc>
              </a:tr>
              <a:tr h="2327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Состояние: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удовлетворительное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016" y="4941168"/>
          <a:ext cx="4248472" cy="1202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304256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Контактная информация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ФИО контактного</a:t>
                      </a:r>
                      <a:r>
                        <a:rPr lang="ru-RU" sz="1200" baseline="0" dirty="0" smtClean="0"/>
                        <a:t> лица/номер телефона: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Алехина Ольга Евгеньевна</a:t>
                      </a:r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Тел. 8 (495) 702-94-58</a:t>
                      </a:r>
                      <a:endParaRPr lang="ru-RU" sz="1200" dirty="0"/>
                    </a:p>
                  </a:txBody>
                  <a:tcPr/>
                </a:tc>
              </a:tr>
              <a:tr h="20987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E-mail</a:t>
                      </a:r>
                      <a:r>
                        <a:rPr lang="ru-RU" sz="1200" dirty="0" smtClean="0"/>
                        <a:t>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2"/>
                        </a:rPr>
                        <a:t>Busmanage@elemash.ru</a:t>
                      </a:r>
                      <a:endParaRPr lang="en-US" sz="1200" dirty="0" smtClean="0"/>
                    </a:p>
                    <a:p>
                      <a:r>
                        <a:rPr lang="ru-RU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market@elemash.ru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0" y="692696"/>
            <a:ext cx="9144000" cy="6206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Московская обл., Ногинский р-н, пос. Елизаветино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4" descr="C:\Users\MvShershavova\Desktop\Елизаветин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340768"/>
            <a:ext cx="3096344" cy="229820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645024"/>
            <a:ext cx="1784464" cy="133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645024"/>
            <a:ext cx="1800200" cy="135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995116"/>
            <a:ext cx="1800200" cy="134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5013176"/>
            <a:ext cx="1800506" cy="135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ЭТП:</a:t>
            </a:r>
            <a:r>
              <a:rPr lang="en-US" dirty="0" smtClean="0"/>
              <a:t> </a:t>
            </a:r>
            <a:r>
              <a:rPr lang="ru-RU" dirty="0" smtClean="0">
                <a:hlinkClick r:id="rId9"/>
              </a:rPr>
              <a:t>www.roseltorg.ru</a:t>
            </a:r>
            <a:r>
              <a:rPr lang="ru-RU" dirty="0" smtClean="0"/>
              <a:t>, </a:t>
            </a:r>
            <a:r>
              <a:rPr lang="en-US" dirty="0">
                <a:hlinkClick r:id="rId10"/>
              </a:rPr>
              <a:t>https://www.roseltorg.ru/trade/view/?</a:t>
            </a:r>
            <a:r>
              <a:rPr lang="en-US" dirty="0" smtClean="0">
                <a:hlinkClick r:id="rId10"/>
              </a:rPr>
              <a:t>id=COM15081700127</a:t>
            </a:r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716016" y="1340768"/>
          <a:ext cx="428396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786"/>
                <a:gridCol w="2356182"/>
              </a:tblGrid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процедуры продажи:</a:t>
                      </a:r>
                      <a:r>
                        <a:rPr lang="en-US" sz="1200" baseline="0" dirty="0" smtClean="0"/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аукцион на понижение в электронной форме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Размер задатка: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6 650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Начальная стоимость: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66 407 000</a:t>
                      </a:r>
                      <a:r>
                        <a:rPr lang="ru-RU" sz="1200" kern="1200" dirty="0" smtClean="0"/>
                        <a:t> руб. с НДС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понижения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3 320 000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повышения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1 660 000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Период приема заявок: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15.08.2017</a:t>
                      </a:r>
                      <a:r>
                        <a:rPr lang="ru-RU" sz="1200" kern="1200" dirty="0" smtClean="0"/>
                        <a:t> по</a:t>
                      </a:r>
                      <a:r>
                        <a:rPr lang="ru-RU" sz="1200" kern="1200" baseline="0" dirty="0" smtClean="0"/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.09.2017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:59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Дата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аукциона: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15.09.2017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ЛОТ №5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Здание: молочный корпус, общая площадь 113,4 кв.м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16016" y="3501008"/>
          <a:ext cx="4248472" cy="138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812"/>
                <a:gridCol w="2336660"/>
              </a:tblGrid>
              <a:tr h="2160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Здания 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Общая площадь: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113,4 кв. м</a:t>
                      </a:r>
                      <a:endParaRPr lang="ru-RU" sz="1000" dirty="0"/>
                    </a:p>
                  </a:txBody>
                  <a:tcPr/>
                </a:tc>
              </a:tr>
              <a:tr h="2434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Право: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собственность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Обременения: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отсутствуют</a:t>
                      </a:r>
                      <a:endParaRPr lang="ru-RU" sz="1200" dirty="0"/>
                    </a:p>
                  </a:txBody>
                  <a:tcPr/>
                </a:tc>
              </a:tr>
              <a:tr h="2327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Состояние: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удовлетворительное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016" y="4941168"/>
          <a:ext cx="4248472" cy="1202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812"/>
                <a:gridCol w="2336660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Контактная информация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ФИО контактного</a:t>
                      </a:r>
                      <a:r>
                        <a:rPr lang="ru-RU" sz="1200" baseline="0" dirty="0" smtClean="0"/>
                        <a:t> лица/номер телефона: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Алехина Ольга Евгеньевна</a:t>
                      </a:r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Тел. 8 (495) 702-94-58</a:t>
                      </a:r>
                      <a:endParaRPr lang="ru-RU" sz="1200" dirty="0"/>
                    </a:p>
                  </a:txBody>
                  <a:tcPr/>
                </a:tc>
              </a:tr>
              <a:tr h="20987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E-mail</a:t>
                      </a:r>
                      <a:r>
                        <a:rPr lang="ru-RU" sz="1200" dirty="0" smtClean="0"/>
                        <a:t>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2"/>
                        </a:rPr>
                        <a:t>Busmanage@elemash.ru</a:t>
                      </a:r>
                      <a:endParaRPr lang="en-US" sz="1200" dirty="0" smtClean="0"/>
                    </a:p>
                    <a:p>
                      <a:r>
                        <a:rPr lang="ru-RU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market@elemash.ru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0" y="692696"/>
            <a:ext cx="9144000" cy="6206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Московская обл., Ногинский р-н, пос. Елизаветино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4" descr="C:\Users\MvShershavova\Desktop\Елизаветин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12776"/>
            <a:ext cx="3298529" cy="244827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ЭТП:</a:t>
            </a:r>
            <a:r>
              <a:rPr lang="en-US" dirty="0" smtClean="0"/>
              <a:t> </a:t>
            </a:r>
            <a:r>
              <a:rPr lang="ru-RU" dirty="0" smtClean="0">
                <a:hlinkClick r:id="rId5"/>
              </a:rPr>
              <a:t>www.roseltorg.ru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>
                <a:hlinkClick r:id="rId6"/>
              </a:rPr>
              <a:t>https://www.roseltorg.ru/trade/view/?</a:t>
            </a:r>
            <a:r>
              <a:rPr lang="en-US" dirty="0" smtClean="0">
                <a:hlinkClick r:id="rId6"/>
              </a:rPr>
              <a:t>id=COM15081700129</a:t>
            </a:r>
            <a:endParaRPr lang="ru-RU" smtClean="0"/>
          </a:p>
          <a:p>
            <a:endParaRPr lang="en-US" dirty="0" smtClean="0"/>
          </a:p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16016" y="1340768"/>
          <a:ext cx="424847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813"/>
                <a:gridCol w="2336659"/>
              </a:tblGrid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процедуры продажи:</a:t>
                      </a:r>
                      <a:r>
                        <a:rPr lang="en-US" sz="1200" baseline="0" dirty="0" smtClean="0"/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аукцион на понижение в электронной форме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Размер задатка: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62 000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Начальная стоимость: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615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000</a:t>
                      </a:r>
                      <a:r>
                        <a:rPr lang="ru-RU" sz="1200" kern="1200" dirty="0" smtClean="0"/>
                        <a:t> руб. с НДС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понижения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30</a:t>
                      </a:r>
                      <a:r>
                        <a:rPr lang="ru-RU" sz="1200" kern="1200" dirty="0" smtClean="0"/>
                        <a:t> 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повышения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1</a:t>
                      </a:r>
                      <a:r>
                        <a:rPr lang="ru-RU" sz="1200" kern="1200" dirty="0" smtClean="0"/>
                        <a:t>5 000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Период приема заявок: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15.08.2017</a:t>
                      </a:r>
                      <a:r>
                        <a:rPr lang="ru-RU" sz="1200" kern="1200" dirty="0" smtClean="0"/>
                        <a:t> по</a:t>
                      </a:r>
                      <a:r>
                        <a:rPr lang="ru-RU" sz="1200" kern="1200" baseline="0" dirty="0" smtClean="0"/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.09.2017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:59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Дата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аукциона: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15.09.2017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077072"/>
            <a:ext cx="2520280" cy="22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864</Words>
  <Application>Microsoft Office PowerPoint</Application>
  <PresentationFormat>Экран (4:3)</PresentationFormat>
  <Paragraphs>214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ПРОВОДИТСЯ АУКЦИОН НА ПОНИЖЕНИЕ по продаже имущества, принадлежащего  ПАО «МСЗ»: </vt:lpstr>
      <vt:lpstr>ЛОТ №1 Помещения в здании гражданского назначения находятся на 1-5 этажах (гостиница)</vt:lpstr>
      <vt:lpstr>ЛОТ №2 2 здания картофелехранилища, общая площадь 1905,8 кв.м (2 объекта)</vt:lpstr>
      <vt:lpstr>ЛОТ №3 Здание овощехранилище, общая площадь 310,2 кв.м (1 объект)</vt:lpstr>
      <vt:lpstr>ЛОТ №4 Животноводческий комплекс (16 объектов), общая площадь 17 826,10 кв.м</vt:lpstr>
      <vt:lpstr>ЛОТ №5 Здание: молочный корпус, общая площадь 113,4 кв.м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Фактический адрес местоположение актива</dc:title>
  <dc:creator>MvShershavova</dc:creator>
  <cp:lastModifiedBy>Мария</cp:lastModifiedBy>
  <cp:revision>60</cp:revision>
  <dcterms:created xsi:type="dcterms:W3CDTF">2017-01-10T05:40:32Z</dcterms:created>
  <dcterms:modified xsi:type="dcterms:W3CDTF">2017-08-15T17:06:54Z</dcterms:modified>
</cp:coreProperties>
</file>