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115" d="100"/>
          <a:sy n="115" d="100"/>
        </p:scale>
        <p:origin x="17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.roseltorg.ru/?&amp;_ga=2.144627701.1912550697.1710859131-1464942576.1706877993#com/procedure/view/procedure/893060" TargetMode="External"/><Relationship Id="rId5" Type="http://schemas.openxmlformats.org/officeDocument/2006/relationships/image" Target="../media/image2.png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cid:image001.png@01D80875.D0AB1B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75" y="-436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Земельный 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Земельный участок с кадастровым номером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26:15:041702:260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Ставропольский край, р-н </a:t>
            </a:r>
            <a:r>
              <a:rPr lang="ru-RU" sz="2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Кочубеевский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ст-ца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Барсуковская</a:t>
            </a: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14999" y="1577177"/>
            <a:ext cx="3491608" cy="294589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/>
              <a:t>Площадь</a:t>
            </a:r>
            <a:r>
              <a:rPr lang="ru-RU" sz="1200" b="1" dirty="0"/>
              <a:t>: </a:t>
            </a:r>
            <a:r>
              <a:rPr lang="ru-RU" sz="1200" b="1" dirty="0" smtClean="0"/>
              <a:t>65 450 </a:t>
            </a:r>
            <a:r>
              <a:rPr lang="ru-RU" sz="1200" b="1" dirty="0" err="1" smtClean="0"/>
              <a:t>кв.м</a:t>
            </a:r>
            <a:r>
              <a:rPr lang="ru-RU" sz="1200" b="1" dirty="0" smtClean="0"/>
              <a:t>.</a:t>
            </a:r>
          </a:p>
          <a:p>
            <a:pPr marL="180000" lvl="1">
              <a:spcBef>
                <a:spcPts val="0"/>
              </a:spcBef>
            </a:pPr>
            <a:endParaRPr lang="ru-RU" sz="800" b="1" dirty="0" smtClean="0"/>
          </a:p>
          <a:p>
            <a:pPr marL="180000" lvl="1">
              <a:spcBef>
                <a:spcPts val="0"/>
              </a:spcBef>
            </a:pPr>
            <a:r>
              <a:rPr lang="ru-RU" sz="1200" b="1" dirty="0" smtClean="0"/>
              <a:t>Право</a:t>
            </a:r>
            <a:r>
              <a:rPr lang="ru-RU" sz="1200" b="1" dirty="0"/>
              <a:t>: </a:t>
            </a:r>
            <a:r>
              <a:rPr lang="ru-RU" sz="1200" b="1" dirty="0" smtClean="0"/>
              <a:t>собственность АО «</a:t>
            </a:r>
            <a:r>
              <a:rPr lang="ru-RU" sz="1200" b="1" dirty="0" err="1" smtClean="0"/>
              <a:t>ВетроОГК</a:t>
            </a:r>
            <a:r>
              <a:rPr lang="ru-RU" sz="1200" b="1" dirty="0" smtClean="0"/>
              <a:t>»</a:t>
            </a:r>
          </a:p>
          <a:p>
            <a:pPr marL="180000" lvl="1">
              <a:spcBef>
                <a:spcPts val="0"/>
              </a:spcBef>
            </a:pPr>
            <a:endParaRPr lang="ru-RU" sz="800" b="1" dirty="0" smtClean="0"/>
          </a:p>
          <a:p>
            <a:pPr marL="180000" lvl="1">
              <a:spcBef>
                <a:spcPts val="0"/>
              </a:spcBef>
            </a:pPr>
            <a:r>
              <a:rPr lang="ru-RU" sz="1200" b="1" dirty="0" smtClean="0"/>
              <a:t>Кадастровый </a:t>
            </a:r>
            <a:r>
              <a:rPr lang="ru-RU" sz="1200" b="1" dirty="0"/>
              <a:t>номер: </a:t>
            </a:r>
            <a:r>
              <a:rPr lang="ru-RU" sz="1200" b="1" dirty="0" smtClean="0"/>
              <a:t>26:15:041702:260</a:t>
            </a:r>
          </a:p>
          <a:p>
            <a:pPr marL="180000" lvl="1">
              <a:spcBef>
                <a:spcPts val="0"/>
              </a:spcBef>
            </a:pPr>
            <a:endParaRPr lang="ru-RU" sz="800" b="1" dirty="0" smtClean="0"/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Обременения: </a:t>
            </a:r>
            <a:r>
              <a:rPr lang="ru-RU" sz="1200" b="1" dirty="0" smtClean="0"/>
              <a:t>Санитарно-защитная </a:t>
            </a:r>
            <a:r>
              <a:rPr lang="ru-RU" sz="1200" b="1" dirty="0"/>
              <a:t>зона для</a:t>
            </a:r>
          </a:p>
          <a:p>
            <a:pPr marL="180000" lvl="1">
              <a:spcBef>
                <a:spcPts val="0"/>
              </a:spcBef>
            </a:pPr>
            <a:r>
              <a:rPr lang="ru-RU" sz="1200" b="1" dirty="0"/>
              <a:t>объекта «</a:t>
            </a:r>
            <a:r>
              <a:rPr lang="ru-RU" sz="1200" b="1" dirty="0" err="1"/>
              <a:t>Кочубеевская</a:t>
            </a:r>
            <a:r>
              <a:rPr lang="ru-RU" sz="1200" b="1" dirty="0"/>
              <a:t> ВЭС» в </a:t>
            </a:r>
            <a:r>
              <a:rPr lang="ru-RU" sz="1200" b="1" dirty="0" smtClean="0"/>
              <a:t>составе «</a:t>
            </a:r>
            <a:r>
              <a:rPr lang="ru-RU" sz="1200" b="1" dirty="0" err="1" smtClean="0"/>
              <a:t>Кочубеевская</a:t>
            </a:r>
            <a:r>
              <a:rPr lang="ru-RU" sz="1200" b="1" dirty="0" smtClean="0"/>
              <a:t> </a:t>
            </a:r>
            <a:r>
              <a:rPr lang="ru-RU" sz="1200" b="1" dirty="0"/>
              <a:t>ВЭС. Этапы 1-4. ВЭУ1-ВЭУ84». «</a:t>
            </a:r>
            <a:r>
              <a:rPr lang="ru-RU" sz="1200" b="1" dirty="0" err="1" smtClean="0"/>
              <a:t>Кочубеевская</a:t>
            </a:r>
            <a:r>
              <a:rPr lang="ru-RU" sz="1200" b="1" dirty="0" smtClean="0"/>
              <a:t> ВЭС</a:t>
            </a:r>
            <a:r>
              <a:rPr lang="ru-RU" sz="1200" b="1" dirty="0"/>
              <a:t>. Этап 5. ПС 330 </a:t>
            </a:r>
            <a:r>
              <a:rPr lang="ru-RU" sz="1200" b="1" dirty="0" err="1"/>
              <a:t>кВ</a:t>
            </a:r>
            <a:r>
              <a:rPr lang="ru-RU" sz="1200" b="1" dirty="0"/>
              <a:t> Барсуки строительство двух ЛЭП 330кВ Невинномысск-Барсуки I и II цепь</a:t>
            </a:r>
            <a:r>
              <a:rPr lang="ru-RU" sz="1200" b="1" dirty="0" smtClean="0"/>
              <a:t>»</a:t>
            </a:r>
          </a:p>
          <a:p>
            <a:pPr marL="180000" lvl="1">
              <a:spcBef>
                <a:spcPts val="0"/>
              </a:spcBef>
            </a:pPr>
            <a:endParaRPr lang="ru-RU" sz="800" dirty="0" smtClean="0">
              <a:solidFill>
                <a:schemeClr val="tx1"/>
              </a:solidFill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Категория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ru-RU" sz="1200" b="1" dirty="0"/>
              <a:t>земли сельскохозяйственного </a:t>
            </a:r>
            <a:r>
              <a:rPr lang="ru-RU" sz="1200" b="1" dirty="0" smtClean="0"/>
              <a:t>назначения</a:t>
            </a:r>
          </a:p>
          <a:p>
            <a:pPr marL="180000" lvl="1">
              <a:spcBef>
                <a:spcPts val="0"/>
              </a:spcBef>
            </a:pPr>
            <a:endParaRPr lang="ru-RU" sz="800" b="1" dirty="0" smtClean="0">
              <a:solidFill>
                <a:schemeClr val="tx1"/>
              </a:solidFill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ВРИ: </a:t>
            </a:r>
            <a:r>
              <a:rPr lang="ru-RU" sz="1200" b="1" dirty="0"/>
              <a:t>Для ведения крестьянского (фермерского) хозяйства</a:t>
            </a: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068960"/>
            <a:ext cx="3600000" cy="104993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endParaRPr lang="ru-RU" sz="12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4738359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70916" y="5153970"/>
            <a:ext cx="358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Антифеев Николай Сергеевич, </a:t>
            </a:r>
          </a:p>
          <a:p>
            <a:r>
              <a:rPr lang="ru-RU" sz="1200" b="1" dirty="0"/>
              <a:t>тел: (495) 286-52-00, доб. </a:t>
            </a:r>
            <a:r>
              <a:rPr lang="ru-RU" sz="1200" b="1" dirty="0" smtClean="0"/>
              <a:t>6640</a:t>
            </a:r>
          </a:p>
          <a:p>
            <a:r>
              <a:rPr lang="en-US" sz="1200" b="1" dirty="0" smtClean="0"/>
              <a:t>E-mail</a:t>
            </a:r>
            <a:r>
              <a:rPr lang="ru-RU" sz="1200" b="1" dirty="0" smtClean="0"/>
              <a:t>: </a:t>
            </a:r>
            <a:r>
              <a:rPr lang="en-US" sz="1200" b="1" dirty="0" err="1"/>
              <a:t>nikseantifeev</a:t>
            </a:r>
            <a:r>
              <a:rPr lang="ru-RU" sz="1200" b="1" dirty="0"/>
              <a:t>@</a:t>
            </a:r>
            <a:r>
              <a:rPr lang="en-US" sz="1200" b="1" dirty="0" err="1"/>
              <a:t>novawind</a:t>
            </a:r>
            <a:r>
              <a:rPr lang="ru-RU" sz="1200" b="1" dirty="0"/>
              <a:t>.</a:t>
            </a:r>
            <a:r>
              <a:rPr lang="en-US" sz="1200" b="1" dirty="0" err="1"/>
              <a:t>ru</a:t>
            </a:r>
            <a:endParaRPr lang="en-US" sz="12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8" y="1302686"/>
            <a:ext cx="5225921" cy="4574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340768"/>
            <a:ext cx="511256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 b="1" dirty="0" smtClean="0">
                <a:solidFill>
                  <a:srgbClr val="0070C0"/>
                </a:solidFill>
              </a:rPr>
              <a:t>Аукцион на понижение по продаже ЗУ, начальная стоимость – </a:t>
            </a:r>
            <a:br>
              <a:rPr lang="ru-RU" sz="1350" b="1" dirty="0" smtClean="0">
                <a:solidFill>
                  <a:srgbClr val="0070C0"/>
                </a:solidFill>
              </a:rPr>
            </a:br>
            <a:r>
              <a:rPr lang="ru-RU" sz="1350" b="1" dirty="0" smtClean="0">
                <a:solidFill>
                  <a:srgbClr val="0070C0"/>
                </a:solidFill>
              </a:rPr>
              <a:t>1 498 805,00 руб.,  шаг аукциона – 74 940,25руб., цена отсечения (минимальная цена продажи) – 896 750,00 руб., размер задатка – 89 675,00руб., период приема заявок: с 02.04.2024 </a:t>
            </a:r>
            <a:r>
              <a:rPr lang="ru-RU" sz="1350" b="1" smtClean="0">
                <a:solidFill>
                  <a:srgbClr val="0070C0"/>
                </a:solidFill>
              </a:rPr>
              <a:t>по 02.05.2024</a:t>
            </a:r>
            <a:endParaRPr lang="ru-RU" sz="135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456" y="630979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Ссылка на </a:t>
            </a:r>
            <a:r>
              <a:rPr lang="ru-RU" sz="1400" b="1" dirty="0" smtClean="0"/>
              <a:t>ЭТП</a:t>
            </a:r>
            <a:r>
              <a:rPr lang="ru-RU" sz="1400" b="1" dirty="0" smtClean="0"/>
              <a:t>: </a:t>
            </a:r>
            <a:r>
              <a:rPr lang="ru-RU" dirty="0"/>
              <a:t> </a:t>
            </a:r>
            <a:r>
              <a:rPr lang="ru-RU" sz="1400" u="sng" dirty="0">
                <a:hlinkClick r:id="rId6"/>
              </a:rPr>
              <a:t>https://com.roseltorg.ru/?&amp;_ga=2.144627701.1912550697.1710859131-1464942576.1706877993#com/procedure/view/procedure/893060</a:t>
            </a:r>
            <a:r>
              <a:rPr lang="ru-RU" sz="1400" dirty="0"/>
              <a:t> </a:t>
            </a:r>
            <a:endParaRPr lang="ru-RU" sz="1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23028" t="28300" r="56891" b="14300"/>
          <a:stretch/>
        </p:blipFill>
        <p:spPr>
          <a:xfrm>
            <a:off x="767900" y="2426994"/>
            <a:ext cx="4092132" cy="328975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162161" y="3703972"/>
            <a:ext cx="229728" cy="23316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КУРСКАЯ АЭС_горизонтальный_рус_сокр"/>
          <p:cNvPicPr/>
          <p:nvPr/>
        </p:nvPicPr>
        <p:blipFill rotWithShape="1"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78"/>
          <a:stretch/>
        </p:blipFill>
        <p:spPr bwMode="auto">
          <a:xfrm>
            <a:off x="1782544" y="3412808"/>
            <a:ext cx="370293" cy="354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4940</TotalTime>
  <Words>172</Words>
  <Application>Microsoft Office PowerPoint</Application>
  <PresentationFormat>Экран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Земельный участок с кадастровым номером 26:15:041702:260 Ставропольский край, р-н Кочубеевский, ст-ца Барсуковская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Учаева Елена Павловна</cp:lastModifiedBy>
  <cp:revision>88</cp:revision>
  <cp:lastPrinted>2023-06-23T13:28:30Z</cp:lastPrinted>
  <dcterms:created xsi:type="dcterms:W3CDTF">2016-10-31T13:36:47Z</dcterms:created>
  <dcterms:modified xsi:type="dcterms:W3CDTF">2024-04-04T07:31:36Z</dcterms:modified>
</cp:coreProperties>
</file>