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"/>
  </p:notesMasterIdLst>
  <p:sldIdLst>
    <p:sldId id="313" r:id="rId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CAD"/>
    <a:srgbClr val="29A3C9"/>
    <a:srgbClr val="DB37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659" autoAdjust="0"/>
    <p:restoredTop sz="95682" autoAdjust="0"/>
  </p:normalViewPr>
  <p:slideViewPr>
    <p:cSldViewPr>
      <p:cViewPr varScale="1">
        <p:scale>
          <a:sx n="101" d="100"/>
          <a:sy n="101" d="100"/>
        </p:scale>
        <p:origin x="69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34887-B0A5-46AC-92FC-B244B671277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73CE2-FAB5-4301-87B4-3C99F17B1C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4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73CE2-FAB5-4301-87B4-3C99F17B1C4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632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ctr" defTabSz="1135287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5731" indent="-425731" algn="l" defTabSz="1135287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22419" indent="-354776" algn="l" defTabSz="1135287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19108" indent="-283822" algn="l" defTabSz="1135287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86753" indent="-283822" algn="l" defTabSz="1135287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4397" indent="-283822" algn="l" defTabSz="1135287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22040" indent="-283822" algn="l" defTabSz="113528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89684" indent="-283822" algn="l" defTabSz="113528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57327" indent="-283822" algn="l" defTabSz="113528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24972" indent="-283822" algn="l" defTabSz="113528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7644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35287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02930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70573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38220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05861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73506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41150" algn="l" defTabSz="113528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mailto:povarova-ea@rosenergoatom.ru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mmv@khlopin.ru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244409" y="101994"/>
            <a:ext cx="7063895" cy="697910"/>
          </a:xfrm>
        </p:spPr>
        <p:txBody>
          <a:bodyPr anchor="ctr"/>
          <a:lstStyle/>
          <a:p>
            <a:pPr algn="l"/>
            <a:r>
              <a:rPr lang="ru-RU" sz="1400" b="1" dirty="0" smtClean="0">
                <a:latin typeface="Arial" charset="0"/>
                <a:cs typeface="Arial" charset="0"/>
              </a:rPr>
              <a:t>Наименование собственника: </a:t>
            </a:r>
            <a:r>
              <a:rPr lang="ru-RU" sz="1400" dirty="0" smtClean="0"/>
              <a:t>АО </a:t>
            </a:r>
            <a:r>
              <a:rPr lang="ru-RU" sz="1400" dirty="0"/>
              <a:t>«Радиевый институт им. В.Г. Хлопина</a:t>
            </a:r>
            <a:r>
              <a:rPr lang="ru-RU" sz="1400" dirty="0" smtClean="0"/>
              <a:t>»</a:t>
            </a:r>
            <a:r>
              <a:rPr lang="ru-RU" sz="1400" b="1" dirty="0">
                <a:latin typeface="Arial" charset="0"/>
                <a:cs typeface="Arial" charset="0"/>
              </a:rPr>
              <a:t/>
            </a:r>
            <a:br>
              <a:rPr lang="ru-RU" sz="1400" b="1" dirty="0">
                <a:latin typeface="Arial" charset="0"/>
                <a:cs typeface="Arial" charset="0"/>
              </a:rPr>
            </a:br>
            <a:r>
              <a:rPr lang="ru-RU" sz="1400" b="1" dirty="0">
                <a:latin typeface="Arial" charset="0"/>
                <a:cs typeface="Arial" charset="0"/>
              </a:rPr>
              <a:t>Адрес местоположения актива</a:t>
            </a:r>
            <a:r>
              <a:rPr lang="ru-RU" sz="1400" b="1" dirty="0" smtClean="0">
                <a:latin typeface="Arial" charset="0"/>
                <a:cs typeface="Arial" charset="0"/>
              </a:rPr>
              <a:t>: </a:t>
            </a:r>
            <a:r>
              <a:rPr lang="ru-RU" sz="1400" dirty="0"/>
              <a:t>г. Санкт-Петербург, ул. Рентгена, дом 1, лит. А, пом. 69-74, 78, 79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28054" y="1679405"/>
            <a:ext cx="4462346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2400" b="0" dirty="0" smtClean="0">
                <a:solidFill>
                  <a:schemeClr val="tx1"/>
                </a:solidFill>
              </a:rPr>
              <a:t>помещение</a:t>
            </a:r>
            <a:endParaRPr lang="ru-RU" sz="2400" b="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3561" y="6505599"/>
            <a:ext cx="22474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8" name="Полилиния 27"/>
          <p:cNvSpPr/>
          <p:nvPr/>
        </p:nvSpPr>
        <p:spPr bwMode="auto">
          <a:xfrm>
            <a:off x="4506135" y="2363875"/>
            <a:ext cx="4462346" cy="1312971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lvl="1">
              <a:spcBef>
                <a:spcPts val="0"/>
              </a:spcBef>
            </a:pPr>
            <a:r>
              <a:rPr lang="ru-RU" sz="1200" dirty="0" smtClean="0">
                <a:latin typeface="+mn-lt"/>
              </a:rPr>
              <a:t>Общая </a:t>
            </a:r>
            <a:r>
              <a:rPr lang="ru-RU" sz="1200" dirty="0" smtClean="0"/>
              <a:t>площадь помещения: 2 257,7 кв.м.</a:t>
            </a:r>
          </a:p>
          <a:p>
            <a:pPr marL="0" lvl="1"/>
            <a:r>
              <a:rPr lang="ru-RU" sz="1200" dirty="0"/>
              <a:t>Кол-во этажей: </a:t>
            </a:r>
            <a:r>
              <a:rPr lang="ru-RU" sz="1200" dirty="0" smtClean="0"/>
              <a:t>четыре</a:t>
            </a:r>
          </a:p>
          <a:p>
            <a:pPr marL="0" lvl="1"/>
            <a:r>
              <a:rPr lang="ru-RU" sz="1200" dirty="0"/>
              <a:t>Назначение: нежилое помещение</a:t>
            </a:r>
          </a:p>
          <a:p>
            <a:pPr marL="0" lvl="1"/>
            <a:r>
              <a:rPr lang="ru-RU" sz="1200" dirty="0"/>
              <a:t>Состояние: </a:t>
            </a:r>
            <a:r>
              <a:rPr lang="ru-RU" sz="1200" dirty="0" smtClean="0"/>
              <a:t>удовлетворительное</a:t>
            </a:r>
            <a:endParaRPr lang="ru-RU" sz="1200" dirty="0" smtClean="0">
              <a:latin typeface="+mn-lt"/>
            </a:endParaRPr>
          </a:p>
          <a:p>
            <a:pPr marL="0" lvl="1">
              <a:spcBef>
                <a:spcPts val="0"/>
              </a:spcBef>
            </a:pPr>
            <a:r>
              <a:rPr lang="ru-RU" sz="1200" dirty="0" smtClean="0"/>
              <a:t>Свободная площадь:127,1 </a:t>
            </a:r>
            <a:r>
              <a:rPr lang="ru-RU" sz="1200" dirty="0"/>
              <a:t>кв.м.</a:t>
            </a:r>
            <a:endParaRPr lang="ru-RU" sz="1200" dirty="0" smtClean="0"/>
          </a:p>
          <a:p>
            <a:pPr marL="0" lvl="1">
              <a:spcBef>
                <a:spcPts val="0"/>
              </a:spcBef>
            </a:pPr>
            <a:r>
              <a:rPr lang="ru-RU" sz="1200" dirty="0" smtClean="0"/>
              <a:t>Этаж: третий</a:t>
            </a:r>
            <a:endParaRPr lang="ru-RU" sz="1200" dirty="0" smtClean="0">
              <a:latin typeface="+mn-lt"/>
            </a:endParaRPr>
          </a:p>
          <a:p>
            <a:pPr marL="0" lvl="1">
              <a:spcBef>
                <a:spcPts val="0"/>
              </a:spcBef>
            </a:pPr>
            <a:r>
              <a:rPr lang="ru-RU" sz="1200" dirty="0" smtClean="0">
                <a:latin typeface="+mn-lt"/>
              </a:rPr>
              <a:t>Право</a:t>
            </a:r>
            <a:r>
              <a:rPr lang="ru-RU" sz="1200" dirty="0">
                <a:latin typeface="+mn-lt"/>
              </a:rPr>
              <a:t>: </a:t>
            </a:r>
            <a:r>
              <a:rPr lang="ru-RU" sz="1200" dirty="0" smtClean="0">
                <a:latin typeface="+mn-lt"/>
              </a:rPr>
              <a:t>собственность</a:t>
            </a:r>
          </a:p>
          <a:p>
            <a:pPr marL="0" lvl="1">
              <a:spcBef>
                <a:spcPts val="0"/>
              </a:spcBef>
            </a:pPr>
            <a:r>
              <a:rPr lang="ru-RU" sz="1200" dirty="0" smtClean="0">
                <a:latin typeface="+mn-lt"/>
              </a:rPr>
              <a:t>Кадастровый </a:t>
            </a:r>
            <a:r>
              <a:rPr lang="ru-RU" sz="1200" dirty="0" smtClean="0"/>
              <a:t>номер:78:07:0003075:2026</a:t>
            </a:r>
            <a:endParaRPr lang="ru-RU" sz="1200" dirty="0" smtClean="0">
              <a:latin typeface="+mn-lt"/>
            </a:endParaRPr>
          </a:p>
          <a:p>
            <a:pPr marL="0" lvl="1">
              <a:spcBef>
                <a:spcPts val="0"/>
              </a:spcBef>
            </a:pPr>
            <a:r>
              <a:rPr lang="ru-RU" sz="1200" dirty="0" smtClean="0">
                <a:solidFill>
                  <a:schemeClr val="tx1"/>
                </a:solidFill>
                <a:latin typeface="+mn-lt"/>
                <a:cs typeface="Arial" charset="0"/>
              </a:rPr>
              <a:t>Обременения/ограничения: объект КГИОП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06135" y="4508233"/>
            <a:ext cx="4506184" cy="36235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b="0" dirty="0">
                <a:solidFill>
                  <a:schemeClr val="tx1"/>
                </a:solidFill>
              </a:rPr>
              <a:t>Инженерные </a:t>
            </a:r>
            <a:r>
              <a:rPr lang="ru-RU" b="0" dirty="0" smtClean="0">
                <a:solidFill>
                  <a:schemeClr val="tx1"/>
                </a:solidFill>
              </a:rPr>
              <a:t>коммуникации</a:t>
            </a:r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528055" y="4975369"/>
            <a:ext cx="4490250" cy="40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lvl="1"/>
            <a:r>
              <a:rPr lang="ru-RU" sz="1200" dirty="0"/>
              <a:t>Электричество, </a:t>
            </a:r>
            <a:r>
              <a:rPr lang="ru-RU" sz="1200" dirty="0" err="1"/>
              <a:t>водо</a:t>
            </a:r>
            <a:r>
              <a:rPr lang="ru-RU" sz="1200" dirty="0"/>
              <a:t>(тепло)снабжение, канализация: есть. Газоснабжение: отсутствует.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28054" y="5433710"/>
            <a:ext cx="4490250" cy="31336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200" b="0" dirty="0" smtClean="0">
                <a:solidFill>
                  <a:schemeClr val="tx1"/>
                </a:solidFill>
              </a:rPr>
              <a:t>Контактная информация</a:t>
            </a:r>
            <a:endParaRPr lang="ru-RU" sz="1200" b="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28054" y="5701979"/>
            <a:ext cx="450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ФИО контактного </a:t>
            </a:r>
            <a:r>
              <a:rPr lang="ru-RU" sz="1200" dirty="0" smtClean="0"/>
              <a:t>лица:</a:t>
            </a:r>
          </a:p>
          <a:p>
            <a:r>
              <a:rPr lang="ru-RU" sz="1200" dirty="0" smtClean="0"/>
              <a:t>Марышев Михаил Вениаминович, </a:t>
            </a:r>
          </a:p>
          <a:p>
            <a:r>
              <a:rPr lang="ru-RU" sz="1200" dirty="0"/>
              <a:t>номер </a:t>
            </a:r>
            <a:r>
              <a:rPr lang="ru-RU" sz="1200" dirty="0" smtClean="0"/>
              <a:t>телефона:8(812)346 9029 (доб.4153) </a:t>
            </a:r>
          </a:p>
          <a:p>
            <a:r>
              <a:rPr lang="en-US" sz="1200" dirty="0" smtClean="0"/>
              <a:t>E-mail</a:t>
            </a:r>
            <a:r>
              <a:rPr lang="ru-RU" sz="1200" dirty="0" smtClean="0"/>
              <a:t>: </a:t>
            </a:r>
            <a:r>
              <a:rPr lang="en-US" sz="1200" dirty="0" smtClean="0"/>
              <a:t>mmv@khlopin.ru</a:t>
            </a:r>
            <a:endParaRPr lang="en-US" sz="1200" dirty="0">
              <a:hlinkClick r:id="rId3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14102" y="3929268"/>
            <a:ext cx="449025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lvl="1">
              <a:spcBef>
                <a:spcPts val="0"/>
              </a:spcBef>
            </a:pPr>
            <a:r>
              <a:rPr lang="ru-RU" sz="1200" dirty="0">
                <a:cs typeface="Arial" charset="0"/>
              </a:rPr>
              <a:t>Возможные способы использования с учетом обременений: </a:t>
            </a:r>
            <a:r>
              <a:rPr lang="ru-RU" sz="1200" dirty="0" smtClean="0">
                <a:cs typeface="Arial" charset="0"/>
              </a:rPr>
              <a:t>офис</a:t>
            </a:r>
            <a:endParaRPr lang="ru-RU" sz="1200" dirty="0">
              <a:cs typeface="Arial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03" y="1679404"/>
            <a:ext cx="3966062" cy="311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2563" y="3318129"/>
            <a:ext cx="178697" cy="1786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4408" y="767232"/>
            <a:ext cx="7063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Арендная плата за помещение: </a:t>
            </a:r>
            <a:r>
              <a:rPr lang="ru-RU" sz="1400" b="1" dirty="0" smtClean="0"/>
              <a:t>348 508,2 руб. </a:t>
            </a:r>
            <a:r>
              <a:rPr lang="ru-RU" sz="1400" b="1" dirty="0"/>
              <a:t>в квартал. Срок аренды: 11 месяцев. Предложения подавать в любое время в электронной форме на </a:t>
            </a:r>
            <a:r>
              <a:rPr lang="en-US" sz="1400" b="1" dirty="0"/>
              <a:t>E-mail</a:t>
            </a:r>
            <a:r>
              <a:rPr lang="ru-RU" sz="1400" b="1" dirty="0"/>
              <a:t>: </a:t>
            </a:r>
            <a:r>
              <a:rPr lang="en-US" sz="1400" dirty="0">
                <a:hlinkClick r:id="rId6"/>
              </a:rPr>
              <a:t>mmv@khlopin.ru</a:t>
            </a:r>
            <a:endParaRPr lang="en-US" sz="1400" dirty="0">
              <a:hlinkClick r:id="rId3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866" y="4955956"/>
            <a:ext cx="1989414" cy="16155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0804" y="4970659"/>
            <a:ext cx="1812482" cy="161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9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_светлая_4х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18152</TotalTime>
  <Words>149</Words>
  <Application>Microsoft Office PowerPoint</Application>
  <PresentationFormat>Экран (4:3)</PresentationFormat>
  <Paragraphs>22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презентация_светлая_4х3</vt:lpstr>
      <vt:lpstr>Наименование собственника: АО «Радиевый институт им. В.Г. Хлопина» Адрес местоположения актива: г. Санкт-Петербург, ул. Рентгена, дом 1, лит. А, пом. 69-74, 78, 79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Марышев Михаил Вениаминович</cp:lastModifiedBy>
  <cp:revision>253</cp:revision>
  <cp:lastPrinted>2020-03-10T12:34:13Z</cp:lastPrinted>
  <dcterms:created xsi:type="dcterms:W3CDTF">2019-09-24T12:47:23Z</dcterms:created>
  <dcterms:modified xsi:type="dcterms:W3CDTF">2024-02-20T07:52:16Z</dcterms:modified>
</cp:coreProperties>
</file>