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media/image5.jpeg" ContentType="image/jpeg"/>
  <Override PartName="/ppt/media/image4.png" ContentType="image/png"/>
  <Override PartName="/ppt/media/image7.jpeg" ContentType="image/jpeg"/>
  <Override PartName="/ppt/media/image8.jpeg" ContentType="image/jpeg"/>
  <Override PartName="/ppt/media/image2.png" ContentType="image/png"/>
  <Override PartName="/ppt/media/image1.png" ContentType="image/png"/>
  <Override PartName="/ppt/media/image6.jpeg" ContentType="image/jpeg"/>
  <Override PartName="/ppt/media/image3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</p:sldIdLst>
  <p:sldSz cx="9144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274C4E8-30C1-4338-A8FD-B78CED12B5CC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  <a:ln w="0">
            <a:noFill/>
          </a:ln>
        </p:spPr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sldNum" idx="7"/>
          </p:nvPr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5FCEEC6-FF98-48D5-8F43-D0A638F4506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792D95F-5220-4A1C-A42D-DDB41149DA6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A29016D-C634-4C8E-AA70-4BB86AEC203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F403F9-FEC7-431F-9E87-CA98C64E5A2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165A37-3B72-4280-A83A-37CEF5559E2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B85BFC9-4DBE-4165-993A-AC37227F51B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DA1BDB1-4679-454A-B3C1-61BBA894BAD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A5CDACD-9633-4DA4-9C6C-73A8508C493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CDA8B9-79BB-415F-888D-5434310B476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7A7682B-61AF-4EE3-B8E7-F451C1FCF23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659D672-0F2C-4876-A374-22BB0EA0845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BCAE70-6762-4207-B5A4-DA636D5F85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79EBDA5-8B5A-4EEC-9FAE-2E4D5915308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B53ABC3-4574-4DE9-8F87-2512A8B3D31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2"/>
          <p:cNvSpPr/>
          <p:nvPr/>
        </p:nvSpPr>
        <p:spPr>
          <a:xfrm>
            <a:off x="251640" y="1222560"/>
            <a:ext cx="4968000" cy="311760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46" name="Picture 2" descr=""/>
          <p:cNvPicPr/>
          <p:nvPr/>
        </p:nvPicPr>
        <p:blipFill>
          <a:blip r:embed="rId1"/>
          <a:stretch/>
        </p:blipFill>
        <p:spPr>
          <a:xfrm>
            <a:off x="-181800" y="360"/>
            <a:ext cx="9325080" cy="699372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2"/>
          <p:cNvSpPr/>
          <p:nvPr/>
        </p:nvSpPr>
        <p:spPr>
          <a:xfrm>
            <a:off x="0" y="0"/>
            <a:ext cx="9143280" cy="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360" bIns="360" anchor="ctr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0" y="226800"/>
            <a:ext cx="9000000" cy="704520"/>
          </a:xfrm>
          <a:prstGeom prst="rect">
            <a:avLst/>
          </a:prstGeom>
          <a:noFill/>
          <a:ln w="0">
            <a:noFill/>
          </a:ln>
          <a:effectLst>
            <a:outerShdw dist="17309" dir="2700000" blurRad="0" rotWithShape="0">
              <a:srgbClr val="0000ff">
                <a:alpha val="50000"/>
              </a:srgbClr>
            </a:outerShdw>
          </a:effectLst>
        </p:spPr>
        <p:txBody>
          <a:bodyPr numCol="1" spcCol="0" lIns="0" rIns="0" tIns="0" bIns="0" anchor="ctr">
            <a:normAutofit fontScale="85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АО</a:t>
            </a:r>
            <a:r>
              <a:rPr b="1" lang="en-US" sz="24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«НПО «ЦНИИТМАШ» г. Москва, ул. Шарикоподшипниковская, дом 4, корпус 4, этаж 2, помещение </a:t>
            </a:r>
            <a:r>
              <a:rPr b="1" lang="en-US" sz="2400" spc="-1" strike="noStrike">
                <a:solidFill>
                  <a:srgbClr val="ffffff"/>
                </a:solidFill>
                <a:latin typeface="Arial"/>
              </a:rPr>
              <a:t>V</a:t>
            </a: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, комната № 3 площадью 48,00 кв.  м.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170"/>
          <p:cNvSpPr/>
          <p:nvPr/>
        </p:nvSpPr>
        <p:spPr>
          <a:xfrm>
            <a:off x="5644080" y="1301400"/>
            <a:ext cx="3419280" cy="284400"/>
          </a:xfrm>
          <a:prstGeom prst="rect">
            <a:avLst/>
          </a:prstGeom>
          <a:gradFill rotWithShape="0">
            <a:gsLst>
              <a:gs pos="0">
                <a:srgbClr val="2371ab">
                  <a:alpha val="80000"/>
                </a:srgbClr>
              </a:gs>
              <a:gs pos="100000">
                <a:srgbClr val="2e94de">
                  <a:alpha val="80000"/>
                </a:srgbClr>
              </a:gs>
            </a:gsLst>
            <a:lin ang="16200000"/>
          </a:gradFill>
          <a:ln w="9525">
            <a:solidFill>
              <a:srgbClr val="4093cf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9720" rIns="99720" tIns="56880" bIns="56880" anchor="ctr">
            <a:noAutofit/>
          </a:bodyPr>
          <a:p>
            <a:pPr algn="ctr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Arial"/>
                <a:ea typeface="DejaVu Sans"/>
              </a:rPr>
              <a:t>Здание (я)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Полилиния 194"/>
          <p:cNvSpPr/>
          <p:nvPr/>
        </p:nvSpPr>
        <p:spPr>
          <a:xfrm>
            <a:off x="5637960" y="1556640"/>
            <a:ext cx="3470040" cy="1667160"/>
          </a:xfrm>
          <a:custGeom>
            <a:avLst/>
            <a:gdLst>
              <a:gd name="textAreaLeft" fmla="*/ 0 w 3470040"/>
              <a:gd name="textAreaRight" fmla="*/ 3470760 w 3470040"/>
              <a:gd name="textAreaTop" fmla="*/ 0 h 1667160"/>
              <a:gd name="textAreaBottom" fmla="*/ 1667880 h 1667160"/>
            </a:gdLst>
            <a:ahLst/>
            <a:rect l="textAreaLeft" t="textAreaTop" r="textAreaRight" b="textAreaBottom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180000"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1" name="Полилиния 87"/>
          <p:cNvSpPr/>
          <p:nvPr/>
        </p:nvSpPr>
        <p:spPr>
          <a:xfrm>
            <a:off x="5648400" y="1608840"/>
            <a:ext cx="3448440" cy="1499400"/>
          </a:xfrm>
          <a:custGeom>
            <a:avLst/>
            <a:gdLst>
              <a:gd name="textAreaLeft" fmla="*/ 0 w 3448440"/>
              <a:gd name="textAreaRight" fmla="*/ 3449160 w 3448440"/>
              <a:gd name="textAreaTop" fmla="*/ 0 h 1499400"/>
              <a:gd name="textAreaBottom" fmla="*/ 1500120 h 1499400"/>
            </a:gdLst>
            <a:ahLst/>
            <a:rect l="textAreaLeft" t="textAreaTop" r="textAreaRight" b="textAreaBottom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180000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Количество строений/этажей/этаж: 3 этажа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Общая площадь: 5 010,70 кв. м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Свободная площадь:  202,87 кв. м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Box 88"/>
          <p:cNvSpPr/>
          <p:nvPr/>
        </p:nvSpPr>
        <p:spPr>
          <a:xfrm>
            <a:off x="5542200" y="2638800"/>
            <a:ext cx="3419280" cy="285480"/>
          </a:xfrm>
          <a:prstGeom prst="rect">
            <a:avLst/>
          </a:prstGeom>
          <a:gradFill rotWithShape="0">
            <a:gsLst>
              <a:gs pos="0">
                <a:srgbClr val="2371ab">
                  <a:alpha val="80000"/>
                </a:srgbClr>
              </a:gs>
              <a:gs pos="100000">
                <a:srgbClr val="2e94de">
                  <a:alpha val="80000"/>
                </a:srgbClr>
              </a:gs>
            </a:gsLst>
            <a:lin ang="16200000"/>
          </a:gradFill>
          <a:ln w="9525">
            <a:solidFill>
              <a:srgbClr val="4093cf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9720" rIns="99720" tIns="56880" bIns="56880" anchor="ctr">
            <a:noAutofit/>
          </a:bodyPr>
          <a:p>
            <a:pPr algn="ctr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Arial"/>
                <a:ea typeface="DejaVu Sans"/>
              </a:rPr>
              <a:t>Инженерные коммуникации (мощности)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Прямоугольник 1"/>
          <p:cNvSpPr/>
          <p:nvPr/>
        </p:nvSpPr>
        <p:spPr>
          <a:xfrm>
            <a:off x="5498280" y="2957760"/>
            <a:ext cx="3337560" cy="1079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180000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Электричество: 1 000 кВА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Водоснабжение: 5 000 куб. м./ мес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  <a:tabLst>
                <a:tab algn="l" pos="270000"/>
              </a:tabLst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Канализация: </a:t>
            </a:r>
            <a:r>
              <a:rPr b="1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D 200 </a:t>
            </a: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мм; Максимальная степень наполнения 0,6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  <a:tabLst>
                <a:tab algn="l" pos="270000"/>
              </a:tabLst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Теплоснабжение: 8,16 Гкал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  <a:tabLst>
                <a:tab algn="l" pos="270000"/>
              </a:tabLst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Газоснабжение: -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Picture 2" descr=""/>
          <p:cNvPicPr/>
          <p:nvPr/>
        </p:nvPicPr>
        <p:blipFill>
          <a:blip r:embed="rId2"/>
          <a:stretch/>
        </p:blipFill>
        <p:spPr>
          <a:xfrm>
            <a:off x="63360" y="1128240"/>
            <a:ext cx="5371200" cy="336240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55" name="TextBox 8"/>
          <p:cNvSpPr/>
          <p:nvPr/>
        </p:nvSpPr>
        <p:spPr>
          <a:xfrm>
            <a:off x="195840" y="6589800"/>
            <a:ext cx="66794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558ed5"/>
                </a:solidFill>
                <a:latin typeface="Calibri"/>
                <a:ea typeface="DejaVu Sans"/>
              </a:rPr>
              <a:t>https://atomproperty.ru/rent/73215/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" name="Picture 3" descr=""/>
          <p:cNvPicPr/>
          <p:nvPr/>
        </p:nvPicPr>
        <p:blipFill>
          <a:blip r:embed="rId3"/>
          <a:stretch/>
        </p:blipFill>
        <p:spPr>
          <a:xfrm>
            <a:off x="286200" y="1222560"/>
            <a:ext cx="5015520" cy="316548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2" descr=""/>
          <p:cNvPicPr/>
          <p:nvPr/>
        </p:nvPicPr>
        <p:blipFill>
          <a:blip r:embed="rId4"/>
          <a:stretch/>
        </p:blipFill>
        <p:spPr>
          <a:xfrm rot="2519400">
            <a:off x="3367440" y="2728800"/>
            <a:ext cx="920160" cy="761400"/>
          </a:xfrm>
          <a:prstGeom prst="rect">
            <a:avLst/>
          </a:prstGeom>
          <a:ln w="0">
            <a:noFill/>
          </a:ln>
        </p:spPr>
      </p:pic>
      <p:pic>
        <p:nvPicPr>
          <p:cNvPr id="58" name="Рисунок 16" descr=""/>
          <p:cNvPicPr/>
          <p:nvPr/>
        </p:nvPicPr>
        <p:blipFill>
          <a:blip r:embed="rId5"/>
          <a:stretch/>
        </p:blipFill>
        <p:spPr>
          <a:xfrm>
            <a:off x="123840" y="4156560"/>
            <a:ext cx="1765080" cy="2177280"/>
          </a:xfrm>
          <a:prstGeom prst="rect">
            <a:avLst/>
          </a:prstGeom>
          <a:ln w="0">
            <a:noFill/>
          </a:ln>
        </p:spPr>
      </p:pic>
      <p:pic>
        <p:nvPicPr>
          <p:cNvPr id="59" name="" descr=""/>
          <p:cNvPicPr/>
          <p:nvPr/>
        </p:nvPicPr>
        <p:blipFill>
          <a:blip r:embed="rId6"/>
          <a:stretch/>
        </p:blipFill>
        <p:spPr>
          <a:xfrm>
            <a:off x="2340000" y="4185720"/>
            <a:ext cx="1620000" cy="2160000"/>
          </a:xfrm>
          <a:prstGeom prst="rect">
            <a:avLst/>
          </a:prstGeom>
          <a:ln w="0">
            <a:noFill/>
          </a:ln>
        </p:spPr>
      </p:pic>
      <p:pic>
        <p:nvPicPr>
          <p:cNvPr id="60" name="" descr=""/>
          <p:cNvPicPr/>
          <p:nvPr/>
        </p:nvPicPr>
        <p:blipFill>
          <a:blip r:embed="rId7"/>
          <a:stretch/>
        </p:blipFill>
        <p:spPr>
          <a:xfrm>
            <a:off x="4458600" y="4140000"/>
            <a:ext cx="1620000" cy="2160000"/>
          </a:xfrm>
          <a:prstGeom prst="rect">
            <a:avLst/>
          </a:prstGeom>
          <a:ln w="0">
            <a:noFill/>
          </a:ln>
        </p:spPr>
      </p:pic>
      <p:pic>
        <p:nvPicPr>
          <p:cNvPr id="61" name="" descr=""/>
          <p:cNvPicPr/>
          <p:nvPr/>
        </p:nvPicPr>
        <p:blipFill>
          <a:blip r:embed="rId8"/>
          <a:stretch/>
        </p:blipFill>
        <p:spPr>
          <a:xfrm>
            <a:off x="6840000" y="4140000"/>
            <a:ext cx="1620000" cy="216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5620</TotalTime>
  <Application>LibreOffice/7.5.3.2$Linux_X86_64 LibreOffice_project/50$Build-2</Application>
  <AppVersion>15.0000</AppVersion>
  <Words>117</Words>
  <Paragraphs>13</Paragraphs>
  <Company>Rosatom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2016-10-31T13:36:47Z</dcterms:created>
  <dc:creator>Горина Зоя Александровна</dc:creator>
  <dc:description/>
  <dc:language>ru-RU</dc:language>
  <cp:lastModifiedBy/>
  <cp:lastPrinted>2019-03-05T12:23:02Z</cp:lastPrinted>
  <dcterms:modified xsi:type="dcterms:W3CDTF">2023-12-14T11:17:39Z</dcterms:modified>
  <cp:revision>138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1</vt:i4>
  </property>
</Properties>
</file>