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>
        <p:scale>
          <a:sx n="125" d="100"/>
          <a:sy n="125" d="100"/>
        </p:scale>
        <p:origin x="-1452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mailto:povarova-ea@rosenergoatom.ru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kuzmina@uemz.ru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25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Земельный участок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424167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Часть подъездных железнодорожных путей </a:t>
            </a:r>
            <a:b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 адресу: Свердловская область, г. Екатеринбург, ул. Студенческая,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д.9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52120" y="3303627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Объект  НИ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1556792"/>
            <a:ext cx="3744016" cy="1531560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r>
              <a:rPr lang="ru-RU" sz="1200" b="1" dirty="0">
                <a:latin typeface="+mn-lt"/>
              </a:rPr>
              <a:t>Площадь</a:t>
            </a:r>
            <a:r>
              <a:rPr lang="ru-RU" sz="1200" b="1" dirty="0" smtClean="0">
                <a:latin typeface="+mn-lt"/>
              </a:rPr>
              <a:t>: </a:t>
            </a:r>
            <a:r>
              <a:rPr lang="ru-RU" sz="1200" dirty="0" smtClean="0">
                <a:latin typeface="+mn-lt"/>
              </a:rPr>
              <a:t>1235099 </a:t>
            </a:r>
            <a:r>
              <a:rPr lang="ru-RU" sz="1200" dirty="0" err="1" smtClean="0">
                <a:latin typeface="+mn-lt"/>
              </a:rPr>
              <a:t>кв.м</a:t>
            </a:r>
            <a:r>
              <a:rPr lang="ru-RU" sz="1200" dirty="0" smtClean="0">
                <a:latin typeface="+mn-lt"/>
              </a:rPr>
              <a:t> </a:t>
            </a: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Право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dirty="0"/>
              <a:t>субаренда части земельного участка площадью 3285 </a:t>
            </a:r>
            <a:r>
              <a:rPr lang="ru-RU" sz="1200" dirty="0" err="1"/>
              <a:t>кв.м</a:t>
            </a:r>
            <a:endParaRPr lang="ru-RU" sz="1200" dirty="0" smtClean="0"/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Кадастровый </a:t>
            </a:r>
            <a:r>
              <a:rPr lang="ru-RU" sz="1200" b="1" dirty="0">
                <a:latin typeface="+mn-lt"/>
              </a:rPr>
              <a:t>номер: </a:t>
            </a:r>
            <a:r>
              <a:rPr lang="ru-RU" sz="1200" dirty="0"/>
              <a:t>66:41:0001001:113</a:t>
            </a:r>
            <a:endParaRPr lang="ru-RU" sz="1200" dirty="0" smtClean="0"/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нет</a:t>
            </a: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Категория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200" dirty="0">
                <a:cs typeface="Arial" charset="0"/>
              </a:rPr>
              <a:t>земли населенных пунктов</a:t>
            </a:r>
            <a:endParaRPr lang="ru-RU" sz="12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ВРИ</a:t>
            </a:r>
            <a:r>
              <a:rPr lang="ru-RU" sz="1200" b="1" dirty="0">
                <a:cs typeface="Arial" charset="0"/>
              </a:rPr>
              <a:t>: </a:t>
            </a:r>
            <a:r>
              <a:rPr lang="ru-RU" sz="1200" dirty="0">
                <a:cs typeface="Arial" charset="0"/>
              </a:rPr>
              <a:t>земли под объектами железнодорожного транспорта</a:t>
            </a:r>
            <a:endParaRPr lang="ru-RU" sz="1200" dirty="0"/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8504" y="3520431"/>
            <a:ext cx="3600000" cy="1440160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Протяженность: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1623м </a:t>
            </a: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Право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собственность АО «УЭМЗ»</a:t>
            </a: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нет</a:t>
            </a: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Состояние: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удовлетворительное</a:t>
            </a:r>
            <a:endParaRPr lang="ru-RU" sz="1200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0512" y="4779251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52120" y="5134752"/>
            <a:ext cx="34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ФИО контактного лица / </a:t>
            </a:r>
            <a:r>
              <a:rPr lang="ru-RU" sz="1200" b="1" dirty="0" smtClean="0"/>
              <a:t>номер телефона</a:t>
            </a:r>
            <a:r>
              <a:rPr lang="ru-RU" sz="1200" b="1" dirty="0"/>
              <a:t>:</a:t>
            </a:r>
            <a:r>
              <a:rPr lang="ru-RU" sz="1200" b="1" dirty="0" smtClean="0"/>
              <a:t>  </a:t>
            </a:r>
          </a:p>
          <a:p>
            <a:r>
              <a:rPr lang="en-US" sz="1200" b="1" dirty="0" smtClean="0"/>
              <a:t>E-mail</a:t>
            </a:r>
            <a:r>
              <a:rPr lang="ru-RU" sz="1200" b="1" dirty="0" smtClean="0"/>
              <a:t>:</a:t>
            </a:r>
          </a:p>
          <a:p>
            <a:pPr lvl="0"/>
            <a:r>
              <a:rPr lang="ru-RU" sz="1200" dirty="0" smtClean="0"/>
              <a:t>Кузьмина </a:t>
            </a:r>
            <a:r>
              <a:rPr lang="ru-RU" sz="1200" dirty="0"/>
              <a:t>Ксения Ивановна, </a:t>
            </a:r>
          </a:p>
          <a:p>
            <a:pPr lvl="0"/>
            <a:r>
              <a:rPr lang="ru-RU" sz="1200" dirty="0"/>
              <a:t>тел. (343) 383-24-69,   </a:t>
            </a:r>
            <a:r>
              <a:rPr lang="en-US" sz="1200" u="sng" dirty="0" smtClean="0">
                <a:hlinkClick r:id="rId4"/>
              </a:rPr>
              <a:t>kuzmina@uemz.ru</a:t>
            </a:r>
            <a:endParaRPr lang="ru-RU" sz="1200" u="sng" dirty="0" smtClean="0"/>
          </a:p>
          <a:p>
            <a:pPr lvl="0"/>
            <a:r>
              <a:rPr lang="ru-RU" sz="1200" dirty="0" smtClean="0"/>
              <a:t>Зайцева Наталия Николаевна,</a:t>
            </a:r>
            <a:endParaRPr lang="ru-RU" sz="1200" dirty="0"/>
          </a:p>
          <a:p>
            <a:r>
              <a:rPr lang="ru-RU" sz="1200" dirty="0">
                <a:hlinkClick r:id="rId5"/>
              </a:rPr>
              <a:t>т</a:t>
            </a:r>
            <a:r>
              <a:rPr lang="ru-RU" sz="1200" dirty="0" smtClean="0">
                <a:hlinkClick r:id="rId5"/>
              </a:rPr>
              <a:t>ел. (343) 383-24-69, </a:t>
            </a:r>
            <a:r>
              <a:rPr lang="en-US" sz="1200" dirty="0">
                <a:hlinkClick r:id="rId5"/>
              </a:rPr>
              <a:t>zaytseva@uemz.ru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1302687"/>
            <a:ext cx="4968552" cy="304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340768"/>
            <a:ext cx="4862331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ru-RU" sz="1200" dirty="0"/>
              <a:t>Открытый </a:t>
            </a:r>
            <a:r>
              <a:rPr lang="ru-RU" sz="1200" dirty="0" smtClean="0"/>
              <a:t>аукцион </a:t>
            </a:r>
            <a:r>
              <a:rPr lang="ru-RU" sz="1200" dirty="0" smtClean="0"/>
              <a:t>с рассрочкой платежа в </a:t>
            </a:r>
            <a:r>
              <a:rPr lang="ru-RU" sz="1200" dirty="0" smtClean="0"/>
              <a:t>электронной форме, </a:t>
            </a:r>
            <a:r>
              <a:rPr lang="ru-RU" sz="1200" dirty="0"/>
              <a:t>начальная цена </a:t>
            </a:r>
            <a:r>
              <a:rPr lang="ru-RU" sz="1200" dirty="0" smtClean="0"/>
              <a:t>13 519 000 рублей</a:t>
            </a:r>
            <a:r>
              <a:rPr lang="ru-RU" sz="1200" dirty="0"/>
              <a:t>, в том числе НДС 20%, шаг аукциона </a:t>
            </a:r>
            <a:r>
              <a:rPr lang="ru-RU" sz="1200" dirty="0" smtClean="0"/>
              <a:t>135 190 рублей</a:t>
            </a:r>
            <a:r>
              <a:rPr lang="ru-RU" sz="1200" dirty="0"/>
              <a:t>, размер задатка </a:t>
            </a:r>
            <a:r>
              <a:rPr lang="ru-RU" sz="1200" dirty="0" smtClean="0"/>
              <a:t>(10% от начальной цены) 1 351 900 рублей</a:t>
            </a:r>
            <a:r>
              <a:rPr lang="ru-RU" sz="1200" dirty="0"/>
              <a:t>, период приема заявок с </a:t>
            </a:r>
            <a:r>
              <a:rPr lang="ru-RU" sz="1200" dirty="0" smtClean="0"/>
              <a:t>28.08.2023 </a:t>
            </a:r>
            <a:r>
              <a:rPr lang="ru-RU" sz="1200" dirty="0"/>
              <a:t>г.  </a:t>
            </a:r>
            <a:r>
              <a:rPr lang="ru-RU" sz="1200" dirty="0" smtClean="0"/>
              <a:t>(с 09 </a:t>
            </a:r>
            <a:r>
              <a:rPr lang="ru-RU" sz="1200" dirty="0"/>
              <a:t>час. 00 мин</a:t>
            </a:r>
            <a:r>
              <a:rPr lang="ru-RU" sz="1200" dirty="0" smtClean="0"/>
              <a:t>. </a:t>
            </a:r>
            <a:r>
              <a:rPr lang="ru-RU" sz="1200" dirty="0" err="1" smtClean="0"/>
              <a:t>мск</a:t>
            </a:r>
            <a:r>
              <a:rPr lang="ru-RU" sz="1200" dirty="0" smtClean="0"/>
              <a:t>. время)  </a:t>
            </a:r>
            <a:r>
              <a:rPr lang="ru-RU" sz="1200" dirty="0"/>
              <a:t>по </a:t>
            </a:r>
            <a:r>
              <a:rPr lang="ru-RU" sz="1200" dirty="0" smtClean="0"/>
              <a:t>05.10.2023 </a:t>
            </a:r>
            <a:r>
              <a:rPr lang="ru-RU" sz="1200" dirty="0"/>
              <a:t>г. (до 10 час. 00 мин</a:t>
            </a:r>
            <a:r>
              <a:rPr lang="ru-RU" sz="1200" dirty="0" smtClean="0"/>
              <a:t>. </a:t>
            </a:r>
            <a:r>
              <a:rPr lang="ru-RU" sz="1200" dirty="0" err="1" smtClean="0"/>
              <a:t>мск</a:t>
            </a:r>
            <a:r>
              <a:rPr lang="ru-RU" sz="1200" dirty="0" smtClean="0"/>
              <a:t>. время) </a:t>
            </a:r>
            <a:endParaRPr lang="ru-RU" sz="12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4510802"/>
            <a:ext cx="2412816" cy="17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19863"/>
            <a:ext cx="2412816" cy="1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645333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Ссылка на </a:t>
            </a:r>
            <a:r>
              <a:rPr lang="en-US" sz="1400" b="1" dirty="0" smtClean="0"/>
              <a:t>atomproperty.ru </a:t>
            </a:r>
            <a:r>
              <a:rPr lang="ru-RU" sz="1400" b="1" dirty="0" smtClean="0"/>
              <a:t>и ЭТП: </a:t>
            </a:r>
            <a:r>
              <a:rPr lang="en-US" sz="1400" dirty="0"/>
              <a:t>http://www.atomproperty.ru/  </a:t>
            </a:r>
            <a:r>
              <a:rPr lang="en-US" sz="1400" dirty="0" smtClean="0"/>
              <a:t>https</a:t>
            </a:r>
            <a:r>
              <a:rPr lang="en-US" sz="1400" dirty="0"/>
              <a:t>://www.fabrikant.ru/</a:t>
            </a:r>
          </a:p>
          <a:p>
            <a:endParaRPr lang="ru-RU" sz="1400" b="1" dirty="0"/>
          </a:p>
        </p:txBody>
      </p:sp>
      <p:pic>
        <p:nvPicPr>
          <p:cNvPr id="26" name="Picture 2" descr="Картинки по запросу росатом логотип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4974" y="2855332"/>
            <a:ext cx="234300" cy="233020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2" y="2337211"/>
            <a:ext cx="4932734" cy="19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99" y="2825601"/>
            <a:ext cx="2317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2" y="4519863"/>
            <a:ext cx="2394289" cy="174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82" y="4537361"/>
            <a:ext cx="2393024" cy="171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4684</TotalTime>
  <Words>189</Words>
  <Application>Microsoft Office PowerPoint</Application>
  <PresentationFormat>Экран (4:3)</PresentationFormat>
  <Paragraphs>27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Часть подъездных железнодорожных путей  по адресу: Свердловская область, г. Екатеринбург, ул. Студенческая, д.9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Кузьмина</cp:lastModifiedBy>
  <cp:revision>72</cp:revision>
  <cp:lastPrinted>2023-04-17T06:25:58Z</cp:lastPrinted>
  <dcterms:created xsi:type="dcterms:W3CDTF">2016-10-31T13:36:47Z</dcterms:created>
  <dcterms:modified xsi:type="dcterms:W3CDTF">2023-08-23T09:32:42Z</dcterms:modified>
</cp:coreProperties>
</file>