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2.png" ContentType="image/png"/>
  <Override PartName="/ppt/media/image8.png" ContentType="image/png"/>
  <Override PartName="/ppt/media/image1.png" ContentType="image/png"/>
  <Override PartName="/ppt/media/image3.png" ContentType="image/png"/>
  <Override PartName="/ppt/media/image5.png" ContentType="image/png"/>
  <Override PartName="/ppt/media/image4.png" ContentType="image/png"/>
  <Override PartName="/ppt/media/image19.jpeg" ContentType="image/jpeg"/>
  <Override PartName="/ppt/media/image18.jpeg" ContentType="image/jpeg"/>
  <Override PartName="/ppt/media/image10.jpeg" ContentType="image/jpeg"/>
  <Override PartName="/ppt/media/image14.png" ContentType="image/png"/>
  <Override PartName="/ppt/media/image13.png" ContentType="image/png"/>
  <Override PartName="/ppt/media/image11.png" ContentType="image/png"/>
  <Override PartName="/ppt/media/image16.png" ContentType="image/png"/>
  <Override PartName="/ppt/media/image15.png" ContentType="image/png"/>
  <Override PartName="/ppt/media/image17.png" ContentType="image/png"/>
  <Override PartName="/ppt/media/image6.jpeg" ContentType="image/jpeg"/>
  <Override PartName="/ppt/media/image7.jpeg" ContentType="image/jpeg"/>
  <Override PartName="/ppt/media/image9.jpeg" ContentType="image/jpeg"/>
  <Override PartName="/ppt/media/image12.png" ContentType="image/png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</a:t>
            </a:r>
            <a:r>
              <a:rPr b="0" lang="ru-RU" sz="4400" spc="-1" strike="noStrike">
                <a:latin typeface="Arial"/>
              </a:rPr>
              <a:t>л</a:t>
            </a:r>
            <a:r>
              <a:rPr b="0" lang="ru-RU" sz="4400" spc="-1" strike="noStrike">
                <a:latin typeface="Arial"/>
              </a:rPr>
              <a:t>я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п</a:t>
            </a:r>
            <a:r>
              <a:rPr b="0" lang="ru-RU" sz="4400" spc="-1" strike="noStrike">
                <a:latin typeface="Arial"/>
              </a:rPr>
              <a:t>е</a:t>
            </a:r>
            <a:r>
              <a:rPr b="0" lang="ru-RU" sz="4400" spc="-1" strike="noStrike">
                <a:latin typeface="Arial"/>
              </a:rPr>
              <a:t>р</a:t>
            </a:r>
            <a:r>
              <a:rPr b="0" lang="ru-RU" sz="4400" spc="-1" strike="noStrike">
                <a:latin typeface="Arial"/>
              </a:rPr>
              <a:t>е</a:t>
            </a:r>
            <a:r>
              <a:rPr b="0" lang="ru-RU" sz="4400" spc="-1" strike="noStrike">
                <a:latin typeface="Arial"/>
              </a:rPr>
              <a:t>м</a:t>
            </a:r>
            <a:r>
              <a:rPr b="0" lang="ru-RU" sz="4400" spc="-1" strike="noStrike">
                <a:latin typeface="Arial"/>
              </a:rPr>
              <a:t>е</a:t>
            </a:r>
            <a:r>
              <a:rPr b="0" lang="ru-RU" sz="4400" spc="-1" strike="noStrike">
                <a:latin typeface="Arial"/>
              </a:rPr>
              <a:t>щ</a:t>
            </a:r>
            <a:r>
              <a:rPr b="0" lang="ru-RU" sz="4400" spc="-1" strike="noStrike">
                <a:latin typeface="Arial"/>
              </a:rPr>
              <a:t>е</a:t>
            </a:r>
            <a:r>
              <a:rPr b="0" lang="ru-RU" sz="4400" spc="-1" strike="noStrike">
                <a:latin typeface="Arial"/>
              </a:rPr>
              <a:t>н</a:t>
            </a:r>
            <a:r>
              <a:rPr b="0" lang="ru-RU" sz="4400" spc="-1" strike="noStrike">
                <a:latin typeface="Arial"/>
              </a:rPr>
              <a:t>и</a:t>
            </a:r>
            <a:r>
              <a:rPr b="0" lang="ru-RU" sz="4400" spc="-1" strike="noStrike">
                <a:latin typeface="Arial"/>
              </a:rPr>
              <a:t>я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с</a:t>
            </a:r>
            <a:r>
              <a:rPr b="0" lang="ru-RU" sz="4400" spc="-1" strike="noStrike">
                <a:latin typeface="Arial"/>
              </a:rPr>
              <a:t>т</a:t>
            </a:r>
            <a:r>
              <a:rPr b="0" lang="ru-RU" sz="4400" spc="-1" strike="noStrike">
                <a:latin typeface="Arial"/>
              </a:rPr>
              <a:t>р</a:t>
            </a:r>
            <a:r>
              <a:rPr b="0" lang="ru-RU" sz="4400" spc="-1" strike="noStrike">
                <a:latin typeface="Arial"/>
              </a:rPr>
              <a:t>а</a:t>
            </a:r>
            <a:r>
              <a:rPr b="0" lang="ru-RU" sz="4400" spc="-1" strike="noStrike">
                <a:latin typeface="Arial"/>
              </a:rPr>
              <a:t>н</a:t>
            </a:r>
            <a:r>
              <a:rPr b="0" lang="ru-RU" sz="4400" spc="-1" strike="noStrike">
                <a:latin typeface="Arial"/>
              </a:rPr>
              <a:t>и</a:t>
            </a:r>
            <a:r>
              <a:rPr b="0" lang="ru-RU" sz="4400" spc="-1" strike="noStrike">
                <a:latin typeface="Arial"/>
              </a:rPr>
              <a:t>ц</a:t>
            </a:r>
            <a:r>
              <a:rPr b="0" lang="ru-RU" sz="4400" spc="-1" strike="noStrike">
                <a:latin typeface="Arial"/>
              </a:rPr>
              <a:t>ы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щ</a:t>
            </a:r>
            <a:r>
              <a:rPr b="0" lang="ru-RU" sz="4400" spc="-1" strike="noStrike">
                <a:latin typeface="Arial"/>
              </a:rPr>
              <a:t>ё</a:t>
            </a:r>
            <a:r>
              <a:rPr b="0" lang="ru-RU" sz="4400" spc="-1" strike="noStrike">
                <a:latin typeface="Arial"/>
              </a:rPr>
              <a:t>л</a:t>
            </a:r>
            <a:r>
              <a:rPr b="0" lang="ru-RU" sz="4400" spc="-1" strike="noStrike">
                <a:latin typeface="Arial"/>
              </a:rPr>
              <a:t>к</a:t>
            </a:r>
            <a:r>
              <a:rPr b="0" lang="ru-RU" sz="4400" spc="-1" strike="noStrike">
                <a:latin typeface="Arial"/>
              </a:rPr>
              <a:t>н</a:t>
            </a:r>
            <a:r>
              <a:rPr b="0" lang="ru-RU" sz="4400" spc="-1" strike="noStrike">
                <a:latin typeface="Arial"/>
              </a:rPr>
              <a:t>и</a:t>
            </a:r>
            <a:r>
              <a:rPr b="0" lang="ru-RU" sz="4400" spc="-1" strike="noStrike">
                <a:latin typeface="Arial"/>
              </a:rPr>
              <a:t>т</a:t>
            </a:r>
            <a:r>
              <a:rPr b="0" lang="ru-RU" sz="4400" spc="-1" strike="noStrike">
                <a:latin typeface="Arial"/>
              </a:rPr>
              <a:t>е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м</a:t>
            </a:r>
            <a:r>
              <a:rPr b="0" lang="ru-RU" sz="4400" spc="-1" strike="noStrike">
                <a:latin typeface="Arial"/>
              </a:rPr>
              <a:t>ы</a:t>
            </a:r>
            <a:r>
              <a:rPr b="0" lang="ru-RU" sz="4400" spc="-1" strike="noStrike">
                <a:latin typeface="Arial"/>
              </a:rPr>
              <a:t>ш</a:t>
            </a:r>
            <a:r>
              <a:rPr b="0" lang="ru-RU" sz="4400" spc="-1" strike="noStrike">
                <a:latin typeface="Arial"/>
              </a:rPr>
              <a:t>ь</a:t>
            </a:r>
            <a:r>
              <a:rPr b="0" lang="ru-RU" sz="4400" spc="-1" strike="noStrike">
                <a:latin typeface="Arial"/>
              </a:rPr>
              <a:t>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3E4F0FB-9288-4BC0-B9E6-C4C64CF3291D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200" cy="3427200"/>
          </a:xfrm>
          <a:prstGeom prst="rect">
            <a:avLst/>
          </a:prstGeom>
        </p:spPr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96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B031128-5A98-4490-AEA5-30A14C1F606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200" cy="3427200"/>
          </a:xfrm>
          <a:prstGeom prst="rect">
            <a:avLst/>
          </a:prstGeom>
        </p:spPr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FF98771-8E2E-45EC-9CC8-9B1F8320585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97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</a:t>
            </a:r>
            <a:r>
              <a:rPr b="0" lang="ru-RU" sz="4400" spc="-1" strike="noStrike">
                <a:latin typeface="Arial"/>
              </a:rPr>
              <a:t>л</a:t>
            </a:r>
            <a:r>
              <a:rPr b="0" lang="ru-RU" sz="4400" spc="-1" strike="noStrike">
                <a:latin typeface="Arial"/>
              </a:rPr>
              <a:t>я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п</a:t>
            </a:r>
            <a:r>
              <a:rPr b="0" lang="ru-RU" sz="4400" spc="-1" strike="noStrike">
                <a:latin typeface="Arial"/>
              </a:rPr>
              <a:t>р</a:t>
            </a:r>
            <a:r>
              <a:rPr b="0" lang="ru-RU" sz="4400" spc="-1" strike="noStrike">
                <a:latin typeface="Arial"/>
              </a:rPr>
              <a:t>а</a:t>
            </a:r>
            <a:r>
              <a:rPr b="0" lang="ru-RU" sz="4400" spc="-1" strike="noStrike">
                <a:latin typeface="Arial"/>
              </a:rPr>
              <a:t>в</a:t>
            </a:r>
            <a:r>
              <a:rPr b="0" lang="ru-RU" sz="4400" spc="-1" strike="noStrike">
                <a:latin typeface="Arial"/>
              </a:rPr>
              <a:t>к</a:t>
            </a:r>
            <a:r>
              <a:rPr b="0" lang="ru-RU" sz="4400" spc="-1" strike="noStrike">
                <a:latin typeface="Arial"/>
              </a:rPr>
              <a:t>и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т</a:t>
            </a:r>
            <a:r>
              <a:rPr b="0" lang="ru-RU" sz="4400" spc="-1" strike="noStrike">
                <a:latin typeface="Arial"/>
              </a:rPr>
              <a:t>е</a:t>
            </a:r>
            <a:r>
              <a:rPr b="0" lang="ru-RU" sz="4400" spc="-1" strike="noStrike">
                <a:latin typeface="Arial"/>
              </a:rPr>
              <a:t>к</a:t>
            </a:r>
            <a:r>
              <a:rPr b="0" lang="ru-RU" sz="4400" spc="-1" strike="noStrike">
                <a:latin typeface="Arial"/>
              </a:rPr>
              <a:t>с</a:t>
            </a:r>
            <a:r>
              <a:rPr b="0" lang="ru-RU" sz="4400" spc="-1" strike="noStrike">
                <a:latin typeface="Arial"/>
              </a:rPr>
              <a:t>т</a:t>
            </a:r>
            <a:r>
              <a:rPr b="0" lang="ru-RU" sz="4400" spc="-1" strike="noStrike">
                <a:latin typeface="Arial"/>
              </a:rPr>
              <a:t>а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з</a:t>
            </a:r>
            <a:r>
              <a:rPr b="0" lang="ru-RU" sz="4400" spc="-1" strike="noStrike">
                <a:latin typeface="Arial"/>
              </a:rPr>
              <a:t>а</a:t>
            </a:r>
            <a:r>
              <a:rPr b="0" lang="ru-RU" sz="4400" spc="-1" strike="noStrike">
                <a:latin typeface="Arial"/>
              </a:rPr>
              <a:t>г</a:t>
            </a:r>
            <a:r>
              <a:rPr b="0" lang="ru-RU" sz="4400" spc="-1" strike="noStrike">
                <a:latin typeface="Arial"/>
              </a:rPr>
              <a:t>л</a:t>
            </a:r>
            <a:r>
              <a:rPr b="0" lang="ru-RU" sz="4400" spc="-1" strike="noStrike">
                <a:latin typeface="Arial"/>
              </a:rPr>
              <a:t>а</a:t>
            </a:r>
            <a:r>
              <a:rPr b="0" lang="ru-RU" sz="4400" spc="-1" strike="noStrike">
                <a:latin typeface="Arial"/>
              </a:rPr>
              <a:t>в</a:t>
            </a:r>
            <a:r>
              <a:rPr b="0" lang="ru-RU" sz="4400" spc="-1" strike="noStrike">
                <a:latin typeface="Arial"/>
              </a:rPr>
              <a:t>и</a:t>
            </a:r>
            <a:r>
              <a:rPr b="0" lang="ru-RU" sz="4400" spc="-1" strike="noStrike">
                <a:latin typeface="Arial"/>
              </a:rPr>
              <a:t>я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щ</a:t>
            </a:r>
            <a:r>
              <a:rPr b="0" lang="ru-RU" sz="4400" spc="-1" strike="noStrike">
                <a:latin typeface="Arial"/>
              </a:rPr>
              <a:t>ё</a:t>
            </a:r>
            <a:r>
              <a:rPr b="0" lang="ru-RU" sz="4400" spc="-1" strike="noStrike">
                <a:latin typeface="Arial"/>
              </a:rPr>
              <a:t>л</a:t>
            </a:r>
            <a:r>
              <a:rPr b="0" lang="ru-RU" sz="4400" spc="-1" strike="noStrike">
                <a:latin typeface="Arial"/>
              </a:rPr>
              <a:t>к</a:t>
            </a:r>
            <a:r>
              <a:rPr b="0" lang="ru-RU" sz="4400" spc="-1" strike="noStrike">
                <a:latin typeface="Arial"/>
              </a:rPr>
              <a:t>н</a:t>
            </a:r>
            <a:r>
              <a:rPr b="0" lang="ru-RU" sz="4400" spc="-1" strike="noStrike">
                <a:latin typeface="Arial"/>
              </a:rPr>
              <a:t>и</a:t>
            </a:r>
            <a:r>
              <a:rPr b="0" lang="ru-RU" sz="4400" spc="-1" strike="noStrike">
                <a:latin typeface="Arial"/>
              </a:rPr>
              <a:t>т</a:t>
            </a:r>
            <a:r>
              <a:rPr b="0" lang="ru-RU" sz="4400" spc="-1" strike="noStrike">
                <a:latin typeface="Arial"/>
              </a:rPr>
              <a:t>е</a:t>
            </a: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м</a:t>
            </a:r>
            <a:r>
              <a:rPr b="0" lang="ru-RU" sz="4400" spc="-1" strike="noStrike">
                <a:latin typeface="Arial"/>
              </a:rPr>
              <a:t>ы</a:t>
            </a:r>
            <a:r>
              <a:rPr b="0" lang="ru-RU" sz="4400" spc="-1" strike="noStrike">
                <a:latin typeface="Arial"/>
              </a:rPr>
              <a:t>ш</a:t>
            </a:r>
            <a:r>
              <a:rPr b="0" lang="ru-RU" sz="4400" spc="-1" strike="noStrike">
                <a:latin typeface="Arial"/>
              </a:rPr>
              <a:t>ь</a:t>
            </a:r>
            <a:r>
              <a:rPr b="0" lang="ru-RU" sz="4400" spc="-1" strike="noStrike">
                <a:latin typeface="Arial"/>
              </a:rPr>
              <a:t>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hyperlink" Target="https://www.fabrikant.ru/v2/trades/procedure/view/mPXsC61QmO6vM36_3DXK-g" TargetMode="External"/><Relationship Id="rId9" Type="http://schemas.openxmlformats.org/officeDocument/2006/relationships/hyperlink" Target="https://atomproperty.ru/" TargetMode="External"/><Relationship Id="rId10" Type="http://schemas.openxmlformats.org/officeDocument/2006/relationships/image" Target="../media/image8.png"/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hyperlink" Target="https://www.fabrikant.ru/v2/trades/procedure/view/mPXsC61QmO6vM36_3DXK-g" TargetMode="External"/><Relationship Id="rId6" Type="http://schemas.openxmlformats.org/officeDocument/2006/relationships/hyperlink" Target="https://atomproperty.ru/" TargetMode="External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jpeg"/><Relationship Id="rId11" Type="http://schemas.openxmlformats.org/officeDocument/2006/relationships/image" Target="../media/image19.jpe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251640" y="1222560"/>
            <a:ext cx="4966920" cy="3116520"/>
          </a:xfrm>
          <a:prstGeom prst="rect">
            <a:avLst/>
          </a:prstGeom>
          <a:solidFill>
            <a:srgbClr val="ffffff">
              <a:alpha val="23000"/>
            </a:srgbClr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5" name="Picture 2_0" descr=""/>
          <p:cNvPicPr/>
          <p:nvPr/>
        </p:nvPicPr>
        <p:blipFill>
          <a:blip r:embed="rId1"/>
          <a:stretch/>
        </p:blipFill>
        <p:spPr>
          <a:xfrm>
            <a:off x="0" y="-27360"/>
            <a:ext cx="9142200" cy="6856200"/>
          </a:xfrm>
          <a:prstGeom prst="rect">
            <a:avLst/>
          </a:prstGeom>
          <a:ln w="0">
            <a:noFill/>
          </a:ln>
        </p:spPr>
      </p:pic>
      <p:sp>
        <p:nvSpPr>
          <p:cNvPr id="46" name="CustomShape 2"/>
          <p:cNvSpPr/>
          <p:nvPr/>
        </p:nvSpPr>
        <p:spPr>
          <a:xfrm>
            <a:off x="0" y="0"/>
            <a:ext cx="9142200" cy="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3"/>
          <p:cNvSpPr/>
          <p:nvPr/>
        </p:nvSpPr>
        <p:spPr>
          <a:xfrm>
            <a:off x="613440" y="63000"/>
            <a:ext cx="8205480" cy="901440"/>
          </a:xfrm>
          <a:prstGeom prst="rect">
            <a:avLst/>
          </a:prstGeom>
          <a:noFill/>
          <a:ln w="0">
            <a:noFill/>
          </a:ln>
          <a:effectLst>
            <a:outerShdw dir="2700000" dist="16800">
              <a:srgbClr val="0000ff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8" name="CustomShape 4"/>
          <p:cNvSpPr/>
          <p:nvPr/>
        </p:nvSpPr>
        <p:spPr>
          <a:xfrm>
            <a:off x="85320" y="6505560"/>
            <a:ext cx="219240" cy="302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953735"/>
                </a:solidFill>
                <a:latin typeface="Calibri"/>
                <a:ea typeface="DejaVu Sans"/>
              </a:rPr>
              <a:t>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9" name="CustomShape 5"/>
          <p:cNvSpPr/>
          <p:nvPr/>
        </p:nvSpPr>
        <p:spPr>
          <a:xfrm>
            <a:off x="5508360" y="1556640"/>
            <a:ext cx="3598200" cy="1266840"/>
          </a:xfrm>
          <a:custGeom>
            <a:avLst/>
            <a:gdLst/>
            <a:ahLst/>
            <a:rect l="l" t="t" r="r" b="b"/>
            <a:pathLst>
              <a:path w="2181579" h="3351644">
                <a:moveTo>
                  <a:pt x="0" y="0"/>
                </a:moveTo>
                <a:lnTo>
                  <a:pt x="2181579" y="0"/>
                </a:lnTo>
                <a:lnTo>
                  <a:pt x="2181579" y="3351644"/>
                </a:lnTo>
                <a:lnTo>
                  <a:pt x="0" y="3351644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6"/>
          <p:cNvSpPr/>
          <p:nvPr/>
        </p:nvSpPr>
        <p:spPr>
          <a:xfrm>
            <a:off x="5496480" y="4320360"/>
            <a:ext cx="3585240" cy="934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180000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ru-RU" sz="1200" spc="-1" strike="noStrike">
              <a:latin typeface="Arial"/>
            </a:endParaRPr>
          </a:p>
          <a:p>
            <a:pPr marL="180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51" name="CustomShape 7"/>
          <p:cNvSpPr/>
          <p:nvPr/>
        </p:nvSpPr>
        <p:spPr>
          <a:xfrm>
            <a:off x="8341560" y="6452640"/>
            <a:ext cx="80928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B34CBBDA-5ACD-4BFB-827E-B4443BAFCC16}" type="slidenum">
              <a:rPr b="1" lang="ru-RU" sz="1600" spc="-1" strike="noStrike">
                <a:solidFill>
                  <a:srgbClr val="0070c0"/>
                </a:solidFill>
                <a:latin typeface="Calibri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sp>
        <p:nvSpPr>
          <p:cNvPr id="52" name="CustomShape 8"/>
          <p:cNvSpPr/>
          <p:nvPr/>
        </p:nvSpPr>
        <p:spPr>
          <a:xfrm>
            <a:off x="5580000" y="5805360"/>
            <a:ext cx="341820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Григорьева Е.И. /8 (48153) 3-13-65 (вн.22)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E-mail</a:t>
            </a:r>
            <a:r>
              <a:rPr b="1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: GrigorievaEI@SAES.RU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53" name="Picture 2_1" descr=""/>
          <p:cNvPicPr/>
          <p:nvPr/>
        </p:nvPicPr>
        <p:blipFill>
          <a:blip r:embed="rId2"/>
          <a:stretch/>
        </p:blipFill>
        <p:spPr>
          <a:xfrm>
            <a:off x="198360" y="1292400"/>
            <a:ext cx="4966920" cy="3046680"/>
          </a:xfrm>
          <a:prstGeom prst="rect">
            <a:avLst/>
          </a:prstGeom>
          <a:ln w="0">
            <a:noFill/>
          </a:ln>
          <a:effectLst>
            <a:outerShdw dir="2700000" dist="138479">
              <a:srgbClr val="333333">
                <a:alpha val="65000"/>
              </a:srgbClr>
            </a:outerShdw>
          </a:effectLst>
        </p:spPr>
      </p:pic>
      <p:sp>
        <p:nvSpPr>
          <p:cNvPr id="54" name="CustomShape 9"/>
          <p:cNvSpPr/>
          <p:nvPr/>
        </p:nvSpPr>
        <p:spPr>
          <a:xfrm>
            <a:off x="3420000" y="1222560"/>
            <a:ext cx="1719000" cy="3066120"/>
          </a:xfrm>
          <a:prstGeom prst="rect">
            <a:avLst/>
          </a:prstGeom>
          <a:solidFill>
            <a:srgbClr val="f2f2f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750" spc="-1" strike="noStrike">
                <a:solidFill>
                  <a:srgbClr val="0070c0"/>
                </a:solidFill>
                <a:latin typeface="Calibri"/>
                <a:ea typeface="DejaVu Sans"/>
              </a:rPr>
              <a:t>Открытый аукцион в электронной форме на повышение по продаже имущественного комплекса в составе объектов: «Сборно-разборное здание арочного типа СА-1», «Здание склада», «Подземный газопровод среднего давления»,  земельного участка под ними, «Трехпролетное металлическое здание складских помещений», «Пристройка к трехпролетному металлическому зданию складских помещений», земельного участка под ними, движимого имущества и оборудования для изготовления стальных электросварных прямошовных труб.</a:t>
            </a:r>
            <a:endParaRPr b="0" lang="ru-RU" sz="7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750" spc="-1" strike="noStrike">
                <a:solidFill>
                  <a:srgbClr val="0070c0"/>
                </a:solidFill>
                <a:latin typeface="Calibri"/>
                <a:ea typeface="DejaVu Sans"/>
              </a:rPr>
              <a:t>Начальная стоимость — 120 994 996,27 руб., в том числе  НДС </a:t>
            </a:r>
            <a:endParaRPr b="0" lang="ru-RU" sz="7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750" spc="-1" strike="noStrike">
                <a:solidFill>
                  <a:srgbClr val="0070c0"/>
                </a:solidFill>
                <a:latin typeface="Calibri"/>
                <a:ea typeface="DejaVu Sans"/>
              </a:rPr>
              <a:t>18 050 333,88 руб., шаг аукциона  -</a:t>
            </a:r>
            <a:endParaRPr b="0" lang="ru-RU" sz="7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750" spc="-1" strike="noStrike">
                <a:solidFill>
                  <a:srgbClr val="0070c0"/>
                </a:solidFill>
                <a:latin typeface="Calibri"/>
                <a:ea typeface="DejaVu Sans"/>
              </a:rPr>
              <a:t>1 209 950 руб., размер задатка 10% от цены отсечения аукциона —</a:t>
            </a:r>
            <a:endParaRPr b="0" lang="ru-RU" sz="7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750" spc="-1" strike="noStrike">
                <a:solidFill>
                  <a:srgbClr val="0070c0"/>
                </a:solidFill>
                <a:latin typeface="Calibri"/>
                <a:ea typeface="DejaVu Sans"/>
              </a:rPr>
              <a:t>12 099 500,00 руб., период приема заявок — с 14.05.2024 по 14.06.2024 года 12:00 (время московское) </a:t>
            </a:r>
            <a:endParaRPr b="0" lang="ru-RU" sz="750" spc="-1" strike="noStrike">
              <a:latin typeface="Arial"/>
            </a:endParaRPr>
          </a:p>
        </p:txBody>
      </p:sp>
      <p:sp>
        <p:nvSpPr>
          <p:cNvPr id="55" name="CustomShape 10"/>
          <p:cNvSpPr/>
          <p:nvPr/>
        </p:nvSpPr>
        <p:spPr>
          <a:xfrm>
            <a:off x="263520" y="2555640"/>
            <a:ext cx="469404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6" name="Picture 2_2" descr=""/>
          <p:cNvPicPr/>
          <p:nvPr/>
        </p:nvPicPr>
        <p:blipFill>
          <a:blip r:embed="rId3"/>
          <a:stretch/>
        </p:blipFill>
        <p:spPr>
          <a:xfrm>
            <a:off x="180000" y="4500000"/>
            <a:ext cx="2410920" cy="1768680"/>
          </a:xfrm>
          <a:prstGeom prst="rect">
            <a:avLst/>
          </a:prstGeom>
          <a:ln w="0">
            <a:noFill/>
          </a:ln>
          <a:effectLst>
            <a:outerShdw dir="2700000" dist="138479">
              <a:srgbClr val="333333">
                <a:alpha val="65000"/>
              </a:srgbClr>
            </a:outerShdw>
          </a:effectLst>
        </p:spPr>
      </p:pic>
      <p:pic>
        <p:nvPicPr>
          <p:cNvPr id="57" name="Picture 2_3" descr=""/>
          <p:cNvPicPr/>
          <p:nvPr/>
        </p:nvPicPr>
        <p:blipFill>
          <a:blip r:embed="rId4"/>
          <a:stretch/>
        </p:blipFill>
        <p:spPr>
          <a:xfrm>
            <a:off x="2735640" y="4519800"/>
            <a:ext cx="2410920" cy="1745280"/>
          </a:xfrm>
          <a:prstGeom prst="rect">
            <a:avLst/>
          </a:prstGeom>
          <a:ln w="0">
            <a:noFill/>
          </a:ln>
          <a:effectLst>
            <a:outerShdw dir="2700000" dist="138479">
              <a:srgbClr val="333333">
                <a:alpha val="65000"/>
              </a:srgbClr>
            </a:outerShdw>
          </a:effectLst>
        </p:spPr>
      </p:pic>
      <p:sp>
        <p:nvSpPr>
          <p:cNvPr id="58" name="CustomShape 11"/>
          <p:cNvSpPr/>
          <p:nvPr/>
        </p:nvSpPr>
        <p:spPr>
          <a:xfrm>
            <a:off x="683640" y="5229360"/>
            <a:ext cx="14382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Фото актива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9" name="CustomShape 12"/>
          <p:cNvSpPr/>
          <p:nvPr/>
        </p:nvSpPr>
        <p:spPr>
          <a:xfrm>
            <a:off x="3222000" y="5211360"/>
            <a:ext cx="14382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Фото актива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0" name="CustomShape 13"/>
          <p:cNvSpPr/>
          <p:nvPr/>
        </p:nvSpPr>
        <p:spPr>
          <a:xfrm>
            <a:off x="107640" y="6453360"/>
            <a:ext cx="66783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Ссылка на </a:t>
            </a: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atomproperty.ru </a:t>
            </a:r>
            <a:r>
              <a:rPr b="1" lang="ru-RU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и ЭТП: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61" name="CustomShape 14"/>
          <p:cNvSpPr/>
          <p:nvPr/>
        </p:nvSpPr>
        <p:spPr>
          <a:xfrm>
            <a:off x="7768800" y="63000"/>
            <a:ext cx="273960" cy="27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2" name="" descr=""/>
          <p:cNvPicPr/>
          <p:nvPr/>
        </p:nvPicPr>
        <p:blipFill>
          <a:blip r:embed="rId5"/>
          <a:stretch/>
        </p:blipFill>
        <p:spPr>
          <a:xfrm rot="21599400">
            <a:off x="196920" y="1440360"/>
            <a:ext cx="3183840" cy="2698200"/>
          </a:xfrm>
          <a:prstGeom prst="rect">
            <a:avLst/>
          </a:prstGeom>
          <a:ln w="0">
            <a:noFill/>
          </a:ln>
        </p:spPr>
      </p:pic>
      <p:sp>
        <p:nvSpPr>
          <p:cNvPr id="63" name="CustomShape 15"/>
          <p:cNvSpPr/>
          <p:nvPr/>
        </p:nvSpPr>
        <p:spPr>
          <a:xfrm>
            <a:off x="486000" y="3007440"/>
            <a:ext cx="232560" cy="231120"/>
          </a:xfrm>
          <a:prstGeom prst="teardrop">
            <a:avLst>
              <a:gd name="adj" fmla="val 100000"/>
            </a:avLst>
          </a:prstGeom>
          <a:blipFill rotWithShape="0">
            <a:blip r:embed="rId6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16"/>
          <p:cNvSpPr/>
          <p:nvPr/>
        </p:nvSpPr>
        <p:spPr>
          <a:xfrm>
            <a:off x="1926000" y="1980000"/>
            <a:ext cx="232560" cy="231120"/>
          </a:xfrm>
          <a:prstGeom prst="teardrop">
            <a:avLst>
              <a:gd name="adj" fmla="val 100000"/>
            </a:avLst>
          </a:prstGeom>
          <a:blipFill rotWithShape="0">
            <a:blip r:embed="rId7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CustomShape 17"/>
          <p:cNvSpPr/>
          <p:nvPr/>
        </p:nvSpPr>
        <p:spPr>
          <a:xfrm>
            <a:off x="2880000" y="6453360"/>
            <a:ext cx="5038920" cy="51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8"/>
              </a:rPr>
              <a:t>https://www.fabrikant.ru/v2/trades/procedure/view/mPXsC61QmO6vM36_3DXK-g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9"/>
              </a:rPr>
              <a:t>https://atomproperty.ru/</a:t>
            </a:r>
            <a:r>
              <a:rPr b="1" lang="ru-RU" sz="1000" spc="-1" strike="noStrike">
                <a:solidFill>
                  <a:srgbClr val="0000ff"/>
                </a:solidFill>
                <a:latin typeface="Arial"/>
                <a:ea typeface="DejaVu Sans"/>
              </a:rPr>
              <a:t>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66" name="CustomShape 18"/>
          <p:cNvSpPr/>
          <p:nvPr/>
        </p:nvSpPr>
        <p:spPr>
          <a:xfrm>
            <a:off x="53280" y="360"/>
            <a:ext cx="8945640" cy="111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fcf4f4"/>
                </a:solidFill>
                <a:latin typeface="Arial"/>
                <a:ea typeface="DejaVu Sans"/>
              </a:rPr>
              <a:t>Имущественный комплекс в составе объектов: </a:t>
            </a:r>
            <a:r>
              <a:rPr b="1" lang="ru-RU" sz="900" spc="-1" strike="noStrike">
                <a:solidFill>
                  <a:srgbClr val="fcf4f4"/>
                </a:solidFill>
                <a:latin typeface="Arial"/>
                <a:ea typeface="Tahoma"/>
              </a:rPr>
              <a:t>земельного участка (кадастровый номер 67:27:0031002:18, категория земель: земли населенных пунктов, разрешенное использование: под складскими помещениями) и находящихся на нем объектов недвижимого имущества «Сборно-разборное здание СА-1» (кадастровый № 67:27:0031002:159), «Здание склада» (кадастровый № 67:27:0031002:197), «Подземный газопровод среднего давления» (кадастровый № 67:27:0031002:305); земельного участка (кадастровый № 67:27:0031002:65, категория земель: земли населенных пунктов, разрешенное использование: под трехпролетным металлическим зданием складских помещений) и находящихся на нем объектов недвижимого имущества «Трехпролетное металлическое здание складских помещений» (кадастровый № 67:27:0031002:215), «Пристройка к трехпролетному металлическому зданию складских помещений» (кадастровый № 67:27:0031002:158), расположенных по адресу: Смоленская область, г. Смоленск, ул .Смольянинова, д. 5, а также движимое имущество и оборудование для производства стальных, электросварных, прямошовных труб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67" name="CustomShape 19"/>
          <p:cNvSpPr/>
          <p:nvPr/>
        </p:nvSpPr>
        <p:spPr>
          <a:xfrm>
            <a:off x="5219280" y="1222560"/>
            <a:ext cx="3922920" cy="4582080"/>
          </a:xfrm>
          <a:prstGeom prst="rect">
            <a:avLst/>
          </a:prstGeom>
          <a:blipFill rotWithShape="0">
            <a:blip r:embed="rId10"/>
            <a:stretch/>
          </a:blipFill>
          <a:ln w="0">
            <a:noFill/>
          </a:ln>
          <a:effectLst>
            <a:outerShdw dir="2700000" dist="138479">
              <a:srgbClr val="333333">
                <a:alpha val="6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noAutofit/>
          </a:bodyPr>
          <a:p>
            <a:pPr>
              <a:lnSpc>
                <a:spcPct val="100000"/>
              </a:lnSpc>
            </a:pPr>
            <a:r>
              <a:rPr b="1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1. Сборно-разборное здание арочного типа СА-1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Площадь (кв.м): 457,3 Кадастровый номер: 67:27:0031002:159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Право: собственность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Государственная регистрация права: от 18.10.2021 № 67:27:0031002:159-67/059/2021-20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Год постройки: 1989 Электричество: от сети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Газоснабжение централизованное, отопление газовое автономное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2. Здание склада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Площадь (кв.м): 505,9 Кадастровый номер: 67:27:0031002:197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Право: собственность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Государственная регистрация права: от 18.10.2021№ 67:27:0031002:197-67/059/2021-20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Год постройки: 2007 Электричество: от сети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3. Подземный газопровод среднего давления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Протяженность (п.м): 22,0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Кадастровый номер: 67:27:0031002:305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Право: собственность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Государственная регистрация права: от 16.01.2024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 № </a:t>
            </a: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67:27:0031002:305-67/056/2024-1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Год постройки: 20014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4. Земельный участок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Площадь (кв.м): 2340,0 Кадастровый номер: 67:27:0031002:18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Право: собственность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Государственная регистрация права: от 18.10.2021 № 67:27:0031002:18-67/059/2021-22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Категория ЗУ: земли населенных пунктов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Разрешенное использование: под складскими помещениями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5. Трехпролетное металлическое здание складских помещений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Площадь (кв.м): 1 139,3 Кадастровый номер: 67:27:0031002:215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Право: собственность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Государственная регистрация права: от 18.10.2021 № 67:27:0031002:215-67/059/2021-20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Год постройки: 2005 Электричество: от сети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Газоснабжение централизованное, отопление газовое автономное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6. Пристройка к трехпролетному металлическому зданию складских помещений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Площадь (кв.м): 453,9 Кадастровый номер: 67:27:0031002:158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Право: собственность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Государственная регистрация права: от 18.10.2021№ 67:27:0031002:158-67/059/2021-20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Год постройки: 2009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Электричество: от сети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7. Земельный участок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Площадь (кв.м): 3 338,0 Кадастровый номер: 67:27:0031002:65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Право: собственность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Государственная регистрация права: от 18.10.2021 № 67:27:0031002:65-67/059/2021-20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Категория ЗУ: земли населенных пунктов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Разрешенное использование: под трехпролетным металлическим зданием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складских помещений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Движимое имущество и оборудование для производства стальных 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650" spc="-1" strike="noStrike">
                <a:solidFill>
                  <a:srgbClr val="000000"/>
                </a:solidFill>
                <a:latin typeface="Arial"/>
                <a:ea typeface="DejaVu Sans"/>
              </a:rPr>
              <a:t>электросварных прямошовных труб</a:t>
            </a: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6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650" spc="-1" strike="noStrike">
              <a:latin typeface="Arial"/>
            </a:endParaRPr>
          </a:p>
        </p:txBody>
      </p:sp>
      <p:pic>
        <p:nvPicPr>
          <p:cNvPr id="68" name="" descr=""/>
          <p:cNvPicPr/>
          <p:nvPr/>
        </p:nvPicPr>
        <p:blipFill>
          <a:blip r:embed="rId11"/>
          <a:stretch/>
        </p:blipFill>
        <p:spPr>
          <a:xfrm>
            <a:off x="273240" y="4459680"/>
            <a:ext cx="2286000" cy="1714320"/>
          </a:xfrm>
          <a:prstGeom prst="rect">
            <a:avLst/>
          </a:prstGeom>
          <a:ln w="0">
            <a:noFill/>
          </a:ln>
        </p:spPr>
      </p:pic>
      <p:pic>
        <p:nvPicPr>
          <p:cNvPr id="69" name="" descr=""/>
          <p:cNvPicPr/>
          <p:nvPr/>
        </p:nvPicPr>
        <p:blipFill>
          <a:blip r:embed="rId12"/>
          <a:stretch/>
        </p:blipFill>
        <p:spPr>
          <a:xfrm>
            <a:off x="2751480" y="4600080"/>
            <a:ext cx="2410920" cy="160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251640" y="1222560"/>
            <a:ext cx="4966920" cy="3116520"/>
          </a:xfrm>
          <a:prstGeom prst="rect">
            <a:avLst/>
          </a:prstGeom>
          <a:solidFill>
            <a:srgbClr val="ffffff">
              <a:alpha val="23000"/>
            </a:srgbClr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1" name="Picture 2_5" descr=""/>
          <p:cNvPicPr/>
          <p:nvPr/>
        </p:nvPicPr>
        <p:blipFill>
          <a:blip r:embed="rId1"/>
          <a:stretch/>
        </p:blipFill>
        <p:spPr>
          <a:xfrm>
            <a:off x="0" y="0"/>
            <a:ext cx="8820000" cy="6856200"/>
          </a:xfrm>
          <a:prstGeom prst="rect">
            <a:avLst/>
          </a:prstGeom>
          <a:ln w="0">
            <a:noFill/>
          </a:ln>
        </p:spPr>
      </p:pic>
      <p:sp>
        <p:nvSpPr>
          <p:cNvPr id="72" name="CustomShape 2"/>
          <p:cNvSpPr/>
          <p:nvPr/>
        </p:nvSpPr>
        <p:spPr>
          <a:xfrm>
            <a:off x="0" y="0"/>
            <a:ext cx="9142200" cy="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3"/>
          <p:cNvSpPr/>
          <p:nvPr/>
        </p:nvSpPr>
        <p:spPr>
          <a:xfrm>
            <a:off x="613440" y="63000"/>
            <a:ext cx="8205480" cy="901440"/>
          </a:xfrm>
          <a:prstGeom prst="rect">
            <a:avLst/>
          </a:prstGeom>
          <a:noFill/>
          <a:ln w="0">
            <a:noFill/>
          </a:ln>
          <a:effectLst>
            <a:outerShdw dir="2700000" dist="16800">
              <a:srgbClr val="0000ff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74" name="CustomShape 4"/>
          <p:cNvSpPr/>
          <p:nvPr/>
        </p:nvSpPr>
        <p:spPr>
          <a:xfrm>
            <a:off x="85320" y="6505560"/>
            <a:ext cx="219240" cy="302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953735"/>
                </a:solidFill>
                <a:latin typeface="Calibri"/>
                <a:ea typeface="DejaVu Sans"/>
              </a:rPr>
              <a:t>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5508360" y="1556640"/>
            <a:ext cx="3598200" cy="1266840"/>
          </a:xfrm>
          <a:custGeom>
            <a:avLst/>
            <a:gdLst/>
            <a:ahLst/>
            <a:rect l="l" t="t" r="r" b="b"/>
            <a:pathLst>
              <a:path w="2181579" h="3351644">
                <a:moveTo>
                  <a:pt x="0" y="0"/>
                </a:moveTo>
                <a:lnTo>
                  <a:pt x="2181579" y="0"/>
                </a:lnTo>
                <a:lnTo>
                  <a:pt x="2181579" y="3351644"/>
                </a:lnTo>
                <a:lnTo>
                  <a:pt x="0" y="3351644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6"/>
          <p:cNvSpPr/>
          <p:nvPr/>
        </p:nvSpPr>
        <p:spPr>
          <a:xfrm>
            <a:off x="5496480" y="4320360"/>
            <a:ext cx="3585240" cy="9342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180000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ru-RU" sz="1200" spc="-1" strike="noStrike">
              <a:latin typeface="Arial"/>
            </a:endParaRPr>
          </a:p>
          <a:p>
            <a:pPr marL="180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77" name="CustomShape 7"/>
          <p:cNvSpPr/>
          <p:nvPr/>
        </p:nvSpPr>
        <p:spPr>
          <a:xfrm>
            <a:off x="8341560" y="6452640"/>
            <a:ext cx="809280" cy="3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fld id="{09E6D237-5908-407D-933B-6525755DB92D}" type="slidenum">
              <a:rPr b="1" lang="ru-RU" sz="1600" spc="-1" strike="noStrike">
                <a:solidFill>
                  <a:srgbClr val="0070c0"/>
                </a:solidFill>
                <a:latin typeface="Calibri"/>
                <a:ea typeface="DejaVu Sans"/>
              </a:rPr>
              <a:t>&lt;номер&gt;</a:t>
            </a:fld>
            <a:endParaRPr b="0" lang="ru-RU" sz="1600" spc="-1" strike="noStrike">
              <a:latin typeface="Arial"/>
            </a:endParaRPr>
          </a:p>
        </p:txBody>
      </p:sp>
      <p:sp>
        <p:nvSpPr>
          <p:cNvPr id="78" name="CustomShape 8"/>
          <p:cNvSpPr/>
          <p:nvPr/>
        </p:nvSpPr>
        <p:spPr>
          <a:xfrm>
            <a:off x="5580000" y="5805360"/>
            <a:ext cx="341820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Григорьева Е.И. /8 (48153) 3-13-65 (вн.22)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E-mail</a:t>
            </a:r>
            <a:r>
              <a:rPr b="1" lang="ru-RU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: GrigorievaEI@SAES.RU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79" name="Picture 2_6" descr=""/>
          <p:cNvPicPr/>
          <p:nvPr/>
        </p:nvPicPr>
        <p:blipFill>
          <a:blip r:embed="rId2"/>
          <a:stretch/>
        </p:blipFill>
        <p:spPr>
          <a:xfrm>
            <a:off x="198360" y="1292400"/>
            <a:ext cx="4966920" cy="3046680"/>
          </a:xfrm>
          <a:prstGeom prst="rect">
            <a:avLst/>
          </a:prstGeom>
          <a:ln w="0">
            <a:noFill/>
          </a:ln>
          <a:effectLst>
            <a:outerShdw dir="2700000" dist="138479">
              <a:srgbClr val="333333">
                <a:alpha val="65000"/>
              </a:srgbClr>
            </a:outerShdw>
          </a:effectLst>
        </p:spPr>
      </p:pic>
      <p:sp>
        <p:nvSpPr>
          <p:cNvPr id="80" name="CustomShape 9"/>
          <p:cNvSpPr/>
          <p:nvPr/>
        </p:nvSpPr>
        <p:spPr>
          <a:xfrm>
            <a:off x="263520" y="2555640"/>
            <a:ext cx="469404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1" name="Picture 2_7" descr=""/>
          <p:cNvPicPr/>
          <p:nvPr/>
        </p:nvPicPr>
        <p:blipFill>
          <a:blip r:embed="rId3"/>
          <a:stretch/>
        </p:blipFill>
        <p:spPr>
          <a:xfrm>
            <a:off x="180000" y="4500000"/>
            <a:ext cx="2410920" cy="1768680"/>
          </a:xfrm>
          <a:prstGeom prst="rect">
            <a:avLst/>
          </a:prstGeom>
          <a:ln w="0">
            <a:noFill/>
          </a:ln>
          <a:effectLst>
            <a:outerShdw dir="2700000" dist="138479">
              <a:srgbClr val="333333">
                <a:alpha val="65000"/>
              </a:srgbClr>
            </a:outerShdw>
          </a:effectLst>
        </p:spPr>
      </p:pic>
      <p:pic>
        <p:nvPicPr>
          <p:cNvPr id="82" name="Picture 2_8" descr=""/>
          <p:cNvPicPr/>
          <p:nvPr/>
        </p:nvPicPr>
        <p:blipFill>
          <a:blip r:embed="rId4"/>
          <a:stretch/>
        </p:blipFill>
        <p:spPr>
          <a:xfrm>
            <a:off x="2520000" y="4500000"/>
            <a:ext cx="2410920" cy="1745280"/>
          </a:xfrm>
          <a:prstGeom prst="rect">
            <a:avLst/>
          </a:prstGeom>
          <a:ln w="0">
            <a:noFill/>
          </a:ln>
          <a:effectLst>
            <a:outerShdw dir="2700000" dist="138479">
              <a:srgbClr val="333333">
                <a:alpha val="65000"/>
              </a:srgbClr>
            </a:outerShdw>
          </a:effectLst>
        </p:spPr>
      </p:pic>
      <p:sp>
        <p:nvSpPr>
          <p:cNvPr id="83" name="CustomShape 10"/>
          <p:cNvSpPr/>
          <p:nvPr/>
        </p:nvSpPr>
        <p:spPr>
          <a:xfrm>
            <a:off x="683640" y="5229360"/>
            <a:ext cx="14382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Фото актива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4" name="CustomShape 11"/>
          <p:cNvSpPr/>
          <p:nvPr/>
        </p:nvSpPr>
        <p:spPr>
          <a:xfrm>
            <a:off x="3222000" y="5211360"/>
            <a:ext cx="14382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Фото актива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5" name="CustomShape 12"/>
          <p:cNvSpPr/>
          <p:nvPr/>
        </p:nvSpPr>
        <p:spPr>
          <a:xfrm>
            <a:off x="107640" y="6453360"/>
            <a:ext cx="66783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Ссылка на </a:t>
            </a: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atomproperty.ru </a:t>
            </a:r>
            <a:r>
              <a:rPr b="1" lang="ru-RU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и ЭТП: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6" name="CustomShape 13"/>
          <p:cNvSpPr/>
          <p:nvPr/>
        </p:nvSpPr>
        <p:spPr>
          <a:xfrm>
            <a:off x="7768800" y="63000"/>
            <a:ext cx="273960" cy="27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14"/>
          <p:cNvSpPr/>
          <p:nvPr/>
        </p:nvSpPr>
        <p:spPr>
          <a:xfrm>
            <a:off x="2880000" y="6453360"/>
            <a:ext cx="5038920" cy="51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5"/>
              </a:rPr>
              <a:t>https://www.fabrikant.ru/v2/trades/procedure/view/mPXsC61QmO6vM36_3DXK-g</a:t>
            </a:r>
            <a:endParaRPr b="0" lang="ru-RU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6"/>
              </a:rPr>
              <a:t>https://atomproperty.ru/</a:t>
            </a:r>
            <a:r>
              <a:rPr b="1" lang="ru-RU" sz="1000" spc="-1" strike="noStrike">
                <a:solidFill>
                  <a:srgbClr val="0000ff"/>
                </a:solidFill>
                <a:latin typeface="Arial"/>
                <a:ea typeface="DejaVu Sans"/>
              </a:rPr>
              <a:t> 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88" name="CustomShape 15"/>
          <p:cNvSpPr/>
          <p:nvPr/>
        </p:nvSpPr>
        <p:spPr>
          <a:xfrm>
            <a:off x="53280" y="360"/>
            <a:ext cx="8945640" cy="111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fcf4f4"/>
                </a:solidFill>
                <a:latin typeface="Arial"/>
                <a:ea typeface="DejaVu Sans"/>
              </a:rPr>
              <a:t>Имущественный комплекс в составе объектов: </a:t>
            </a:r>
            <a:r>
              <a:rPr b="1" lang="ru-RU" sz="900" spc="-1" strike="noStrike">
                <a:solidFill>
                  <a:srgbClr val="fcf4f4"/>
                </a:solidFill>
                <a:latin typeface="Arial"/>
                <a:ea typeface="Tahoma"/>
              </a:rPr>
              <a:t>земельного участка (кадастровый номер 67:27:0031002:18, категория земель: земли населенных пунктов, разрешенное использование: под складскими помещениями) и находящихся на нем объектов недвижимого имущества «Сборно-разборное здание СА-1» (кадастровый № 67:27:0031002:159), «Здание склада» (кадастровый № 67:27:0031002:197), «Подземный газопровод среднего давления» (кадастровый № 67:27:0031002:305); земельного участка (кадастровый № 67:27:0031002:65, категория земель: земли населенных пунктов, разрешенное использование: под трехпролетным металлическим зданием складских помещений) и находящихся на нем объектов недвижимого имущества «Трехпролетное металлическое здание складских помещений» (кадастровый № 67:27:0031002:215), «Пристройка к трехпролетному металлическому зданию складских помещений» (кадастровый № 67:27:0031002:158), расположенных по адресу: Смоленская область, г. Смоленск, ул .Смольянинова, д. 5, а также движимое имущество и оборудование для производства стальных, электросварных, прямошовных труб</a:t>
            </a:r>
            <a:endParaRPr b="0" lang="ru-RU" sz="900" spc="-1" strike="noStrike">
              <a:latin typeface="Arial"/>
            </a:endParaRPr>
          </a:p>
        </p:txBody>
      </p:sp>
      <p:sp>
        <p:nvSpPr>
          <p:cNvPr id="89" name="CustomShape 16"/>
          <p:cNvSpPr/>
          <p:nvPr/>
        </p:nvSpPr>
        <p:spPr>
          <a:xfrm>
            <a:off x="5218560" y="1222560"/>
            <a:ext cx="3779280" cy="4498920"/>
          </a:xfrm>
          <a:prstGeom prst="rect">
            <a:avLst/>
          </a:prstGeom>
          <a:blipFill rotWithShape="0">
            <a:blip r:embed="rId7"/>
            <a:stretch/>
          </a:blipFill>
          <a:ln w="0">
            <a:noFill/>
          </a:ln>
          <a:effectLst>
            <a:outerShdw dir="2700000" dist="138479">
              <a:srgbClr val="333333">
                <a:alpha val="6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8"/>
          <a:stretch/>
        </p:blipFill>
        <p:spPr>
          <a:xfrm>
            <a:off x="251640" y="1292400"/>
            <a:ext cx="4841640" cy="3027600"/>
          </a:xfrm>
          <a:prstGeom prst="rect">
            <a:avLst/>
          </a:prstGeom>
          <a:ln w="0">
            <a:noFill/>
          </a:ln>
        </p:spPr>
      </p:pic>
      <p:pic>
        <p:nvPicPr>
          <p:cNvPr id="91" name="" descr=""/>
          <p:cNvPicPr/>
          <p:nvPr/>
        </p:nvPicPr>
        <p:blipFill>
          <a:blip r:embed="rId9"/>
          <a:stretch/>
        </p:blipFill>
        <p:spPr>
          <a:xfrm>
            <a:off x="241200" y="4500000"/>
            <a:ext cx="2278800" cy="1697040"/>
          </a:xfrm>
          <a:prstGeom prst="rect">
            <a:avLst/>
          </a:prstGeom>
          <a:ln w="0">
            <a:noFill/>
          </a:ln>
        </p:spPr>
      </p:pic>
      <p:pic>
        <p:nvPicPr>
          <p:cNvPr id="92" name="" descr=""/>
          <p:cNvPicPr/>
          <p:nvPr/>
        </p:nvPicPr>
        <p:blipFill>
          <a:blip r:embed="rId10"/>
          <a:stretch/>
        </p:blipFill>
        <p:spPr>
          <a:xfrm>
            <a:off x="5376960" y="1254600"/>
            <a:ext cx="3638880" cy="4357440"/>
          </a:xfrm>
          <a:prstGeom prst="rect">
            <a:avLst/>
          </a:prstGeom>
          <a:ln w="0">
            <a:noFill/>
          </a:ln>
        </p:spPr>
      </p:pic>
      <p:pic>
        <p:nvPicPr>
          <p:cNvPr id="93" name="" descr=""/>
          <p:cNvPicPr/>
          <p:nvPr/>
        </p:nvPicPr>
        <p:blipFill>
          <a:blip r:embed="rId11"/>
          <a:stretch/>
        </p:blipFill>
        <p:spPr>
          <a:xfrm>
            <a:off x="2620080" y="4483800"/>
            <a:ext cx="2260080" cy="169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4701</TotalTime>
  <Application>LibreOffice/7.0.3.1$Linux_X86_64 LibreOffice_project/00$Build-1</Application>
  <Company>Rosatom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2016-10-31T13:36:47Z</dcterms:created>
  <dc:creator>Горина Зоя Александровна</dc:creator>
  <dc:description/>
  <dc:language>ru-RU</dc:language>
  <cp:lastModifiedBy/>
  <dcterms:modified xsi:type="dcterms:W3CDTF">2024-05-15T09:56:19Z</dcterms:modified>
  <cp:revision>67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Rosatom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</vt:i4>
  </property>
</Properties>
</file>