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>
      <p:cViewPr varScale="1">
        <p:scale>
          <a:sx n="70" d="100"/>
          <a:sy n="70" d="100"/>
        </p:scale>
        <p:origin x="134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brikant.ru/trades/corporate/AuctionSeller/?action=view&amp;id=21541" TargetMode="External"/><Relationship Id="rId13" Type="http://schemas.openxmlformats.org/officeDocument/2006/relationships/image" Target="cid:B8DC0907-1314-4FFA-8F97-F5CBB836FFC1-L0-001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a-k-d.ru/tender/75245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tomproperty.ru/sale/72355/" TargetMode="External"/><Relationship Id="rId11" Type="http://schemas.openxmlformats.org/officeDocument/2006/relationships/image" Target="cid:22F3B037-4B2F-4136-876C-B154F2AF3E68-L0-001" TargetMode="External"/><Relationship Id="rId5" Type="http://schemas.openxmlformats.org/officeDocument/2006/relationships/image" Target="../media/image2.png"/><Relationship Id="rId15" Type="http://schemas.openxmlformats.org/officeDocument/2006/relationships/image" Target="cid:F9A55074-BAB0-4111-A20E-BE0BCF706ECC-L0-001" TargetMode="External"/><Relationship Id="rId10" Type="http://schemas.openxmlformats.org/officeDocument/2006/relationships/image" Target="../media/image4.jpeg"/><Relationship Id="rId4" Type="http://schemas.openxmlformats.org/officeDocument/2006/relationships/hyperlink" Target="mailto:povarova-ea@rosenergoatom.ru" TargetMode="External"/><Relationship Id="rId9" Type="http://schemas.openxmlformats.org/officeDocument/2006/relationships/image" Target="../media/image3.jpeg"/><Relationship Id="rId1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63623" y="1185129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Квартира 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rgbClr val="FFFF00"/>
                </a:solidFill>
              </a:rPr>
              <a:t>Трехкомнатная квартира, </a:t>
            </a:r>
            <a:r>
              <a:rPr lang="ru-RU" sz="2200" b="1" dirty="0">
                <a:solidFill>
                  <a:srgbClr val="FFFF00"/>
                </a:solidFill>
              </a:rPr>
              <a:t>общей площадью 61,1 кв. м, </a:t>
            </a:r>
            <a:r>
              <a:rPr lang="ru-RU" sz="2200" b="1" dirty="0" smtClean="0">
                <a:solidFill>
                  <a:srgbClr val="FFFF00"/>
                </a:solidFill>
              </a:rPr>
              <a:t>расположенная </a:t>
            </a:r>
            <a:r>
              <a:rPr lang="ru-RU" sz="2200" b="1" dirty="0">
                <a:solidFill>
                  <a:srgbClr val="FFFF00"/>
                </a:solidFill>
              </a:rPr>
              <a:t>по адресу: Россия, Ленинградская область, г. Сосновый Бор, проспект Героев, дом 5, </a:t>
            </a:r>
            <a:r>
              <a:rPr lang="ru-RU" sz="2200" b="1" dirty="0" err="1">
                <a:solidFill>
                  <a:srgbClr val="FFFF00"/>
                </a:solidFill>
              </a:rPr>
              <a:t>кв</a:t>
            </a:r>
            <a:r>
              <a:rPr lang="ru-RU" sz="2200" b="1" dirty="0">
                <a:solidFill>
                  <a:srgbClr val="FFFF00"/>
                </a:solidFill>
              </a:rPr>
              <a:t> 140 </a:t>
            </a:r>
            <a:r>
              <a:rPr lang="ru-RU" sz="2200" b="1" dirty="0" smtClean="0">
                <a:solidFill>
                  <a:srgbClr val="FFFF00"/>
                </a:solidFill>
              </a:rPr>
              <a:t>принадлежащая АО </a:t>
            </a:r>
            <a:r>
              <a:rPr lang="ru-RU" sz="2200" b="1" dirty="0">
                <a:solidFill>
                  <a:srgbClr val="FFFF00"/>
                </a:solidFill>
              </a:rPr>
              <a:t>«</a:t>
            </a:r>
            <a:r>
              <a:rPr lang="ru-RU" sz="2200" b="1" dirty="0" err="1">
                <a:solidFill>
                  <a:srgbClr val="FFFF00"/>
                </a:solidFill>
              </a:rPr>
              <a:t>Атомэнергопроект</a:t>
            </a:r>
            <a:r>
              <a:rPr lang="ru-RU" sz="2200" b="1" dirty="0" smtClean="0">
                <a:solidFill>
                  <a:srgbClr val="FFFF00"/>
                </a:solidFill>
              </a:rPr>
              <a:t>».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508504" y="2495044"/>
            <a:ext cx="3600000" cy="372528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>
              <a:spcBef>
                <a:spcPts val="0"/>
              </a:spcBef>
            </a:pPr>
            <a:endParaRPr lang="ru-RU" sz="12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Площадь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/>
              <a:t>61</a:t>
            </a:r>
            <a:r>
              <a:rPr lang="ru-RU" sz="1200" b="1" dirty="0" smtClean="0">
                <a:latin typeface="+mn-lt"/>
              </a:rPr>
              <a:t>,1 </a:t>
            </a:r>
            <a:r>
              <a:rPr lang="ru-RU" sz="1200" b="1" dirty="0" err="1" smtClean="0">
                <a:latin typeface="+mn-lt"/>
              </a:rPr>
              <a:t>кв.м</a:t>
            </a:r>
            <a:r>
              <a:rPr lang="ru-RU" sz="1200" b="1" dirty="0" smtClean="0">
                <a:latin typeface="+mn-lt"/>
              </a:rPr>
              <a:t>. 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Право: АО «</a:t>
            </a:r>
            <a:r>
              <a:rPr lang="ru-RU" sz="1200" b="1" dirty="0" err="1" smtClean="0">
                <a:latin typeface="+mn-lt"/>
              </a:rPr>
              <a:t>Атомэнергопроект</a:t>
            </a:r>
            <a:r>
              <a:rPr lang="ru-RU" sz="1200" b="1" dirty="0" smtClean="0">
                <a:latin typeface="+mn-lt"/>
              </a:rPr>
              <a:t>»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выписка №</a:t>
            </a:r>
            <a:r>
              <a:rPr lang="ru-RU" sz="1200" dirty="0" smtClean="0"/>
              <a:t> </a:t>
            </a:r>
            <a:r>
              <a:rPr lang="ru-RU" sz="1200" b="1" dirty="0" smtClean="0"/>
              <a:t>47:15:0106009:1624-47/097/2021-2</a:t>
            </a:r>
            <a:endParaRPr lang="ru-RU" sz="1200" b="1" dirty="0"/>
          </a:p>
          <a:p>
            <a:pPr marL="180000" lvl="1"/>
            <a:r>
              <a:rPr lang="ru-RU" sz="1200" b="1" dirty="0" smtClean="0"/>
              <a:t>от 30.08.2021</a:t>
            </a:r>
            <a:endParaRPr lang="ru-RU" dirty="0"/>
          </a:p>
          <a:p>
            <a:pPr marL="180000" lvl="1"/>
            <a:r>
              <a:rPr lang="ru-RU" sz="1200" b="1" dirty="0" smtClean="0">
                <a:latin typeface="+mn-lt"/>
              </a:rPr>
              <a:t>Кадастровый паспорт:  № </a:t>
            </a:r>
            <a:r>
              <a:rPr lang="ru-RU" sz="1200" b="1" dirty="0"/>
              <a:t>77/501/14-1271853 от </a:t>
            </a:r>
            <a:r>
              <a:rPr lang="ru-RU" sz="1200" b="1" dirty="0" smtClean="0"/>
              <a:t>22.12.2014 </a:t>
            </a:r>
          </a:p>
          <a:p>
            <a:pPr marL="180000" lvl="1"/>
            <a:r>
              <a:rPr lang="ru-RU" sz="1200" b="1" dirty="0" smtClean="0"/>
              <a:t>Кадастровый номер: 47:15:0106009:1624</a:t>
            </a:r>
          </a:p>
          <a:p>
            <a:pPr marL="180000" lvl="1"/>
            <a:r>
              <a:rPr lang="ru-RU" sz="1200" b="1" dirty="0" smtClean="0">
                <a:cs typeface="Arial" charset="0"/>
              </a:rPr>
              <a:t>О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бременения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b="1" dirty="0"/>
              <a:t>не зарегистрировано </a:t>
            </a:r>
            <a:endParaRPr lang="ru-RU" sz="1200" b="1" dirty="0" smtClean="0"/>
          </a:p>
          <a:p>
            <a:pPr marL="180000" lvl="1"/>
            <a:r>
              <a:rPr lang="ru-RU" sz="1200" b="1" dirty="0" smtClean="0"/>
              <a:t>Этаж: 8/9</a:t>
            </a:r>
          </a:p>
          <a:p>
            <a:pPr marL="180000" lvl="1"/>
            <a:r>
              <a:rPr lang="ru-RU" sz="1200" b="1" dirty="0" smtClean="0"/>
              <a:t>Год постройки: 1984</a:t>
            </a:r>
          </a:p>
          <a:p>
            <a:pPr marL="180000" lvl="1"/>
            <a:r>
              <a:rPr lang="ru-RU" sz="1200" b="1" dirty="0" smtClean="0"/>
              <a:t>Тип планировки: массовое жилье, Сов. застройки</a:t>
            </a:r>
            <a:endParaRPr lang="ru-RU" dirty="0"/>
          </a:p>
          <a:p>
            <a:pPr marL="180000" lvl="1"/>
            <a:r>
              <a:rPr lang="ru-RU" sz="1200" b="1" dirty="0" smtClean="0"/>
              <a:t>Материал стен: кирпич</a:t>
            </a:r>
          </a:p>
          <a:p>
            <a:pPr marL="180000" lvl="1"/>
            <a:r>
              <a:rPr lang="ru-RU" sz="1200" b="1" dirty="0" smtClean="0"/>
              <a:t>Плита: электрическая</a:t>
            </a:r>
          </a:p>
          <a:p>
            <a:pPr marL="180000" lvl="1"/>
            <a:r>
              <a:rPr lang="ru-RU" sz="1200" b="1" dirty="0" smtClean="0"/>
              <a:t>2 лоджии</a:t>
            </a:r>
          </a:p>
          <a:p>
            <a:pPr marL="180000" lvl="1"/>
            <a:endParaRPr lang="ru-RU" sz="1200" b="1" dirty="0"/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504" y="3068960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2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2120" y="395245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96600" y="4320287"/>
            <a:ext cx="3587023" cy="9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200" b="1" dirty="0">
                <a:latin typeface="+mn-lt"/>
              </a:rPr>
              <a:t>Электричество: </a:t>
            </a:r>
            <a:r>
              <a:rPr lang="ru-RU" sz="1200" b="1" dirty="0" smtClean="0">
                <a:latin typeface="+mn-lt"/>
              </a:rPr>
              <a:t>есть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Водоснабжение: центральное 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Канализация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центральная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Теплоснабжение: центральное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41714" y="6452791"/>
            <a:ext cx="811212" cy="377825"/>
          </a:xfrm>
        </p:spPr>
        <p:txBody>
          <a:bodyPr/>
          <a:lstStyle/>
          <a:p>
            <a:pPr algn="ctr">
              <a:defRPr/>
            </a:pPr>
            <a:fld id="{58C9DAD9-0460-481D-8B9F-84A479B5BBA4}" type="slidenum">
              <a:rPr lang="ru-RU" sz="1600" b="1" smtClean="0">
                <a:solidFill>
                  <a:srgbClr val="0070C0"/>
                </a:solidFill>
              </a:rPr>
              <a:pPr algn="ctr">
                <a:defRPr/>
              </a:pPr>
              <a:t>1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6496" y="5349792"/>
            <a:ext cx="3420000" cy="346197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805264"/>
            <a:ext cx="342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Лучников Константин Вадимович,</a:t>
            </a:r>
          </a:p>
          <a:p>
            <a:r>
              <a:rPr lang="ru-RU" sz="1000" b="1" dirty="0" smtClean="0"/>
              <a:t>тел</a:t>
            </a:r>
            <a:r>
              <a:rPr lang="ru-RU" sz="1000" b="1" dirty="0"/>
              <a:t>.: 8 910 393 01 10 тел. +7(831) </a:t>
            </a:r>
            <a:r>
              <a:rPr lang="ru-RU" sz="1000" b="1" dirty="0" smtClean="0"/>
              <a:t>421-79-00, </a:t>
            </a:r>
            <a:r>
              <a:rPr lang="ru-RU" sz="1000" b="1" dirty="0" err="1" smtClean="0"/>
              <a:t>доб</a:t>
            </a:r>
            <a:r>
              <a:rPr lang="ru-RU" sz="1000" b="1" dirty="0" smtClean="0"/>
              <a:t> 224-88</a:t>
            </a:r>
          </a:p>
          <a:p>
            <a:r>
              <a:rPr lang="ru-RU" sz="1000" b="1" dirty="0" smtClean="0"/>
              <a:t> </a:t>
            </a:r>
            <a:r>
              <a:rPr lang="en-US" sz="1000" b="1" dirty="0"/>
              <a:t>E-mail</a:t>
            </a:r>
            <a:r>
              <a:rPr lang="ru-RU" sz="1000" b="1" dirty="0"/>
              <a:t>: </a:t>
            </a:r>
            <a:r>
              <a:rPr lang="ru-RU" sz="1000" b="1" dirty="0" smtClean="0"/>
              <a:t>k.luchnikov@ase-ec.ru</a:t>
            </a:r>
            <a:endParaRPr lang="en-US" sz="1000" b="1" dirty="0">
              <a:hlinkClick r:id="rId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1302687"/>
            <a:ext cx="4968552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8"/>
            <a:ext cx="486233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Открытый аукцион </a:t>
            </a:r>
            <a:r>
              <a:rPr lang="ru-RU" sz="1200" dirty="0"/>
              <a:t>на повышение в электронной форме, начальная стоимость </a:t>
            </a:r>
            <a:r>
              <a:rPr lang="ru-RU" sz="1200" dirty="0" smtClean="0"/>
              <a:t>6,870 </a:t>
            </a:r>
            <a:r>
              <a:rPr lang="ru-RU" sz="1200" dirty="0"/>
              <a:t>млн. руб., шаг аукциона </a:t>
            </a:r>
            <a:r>
              <a:rPr lang="ru-RU" sz="1200" dirty="0" smtClean="0"/>
              <a:t>50 </a:t>
            </a:r>
            <a:r>
              <a:rPr lang="ru-RU" sz="1200" dirty="0"/>
              <a:t>тыс. руб., размер задатка </a:t>
            </a:r>
            <a:r>
              <a:rPr lang="ru-RU" sz="1200" dirty="0" smtClean="0"/>
              <a:t>0,687 </a:t>
            </a:r>
            <a:r>
              <a:rPr lang="ru-RU" sz="1200" dirty="0"/>
              <a:t>млн. руб., период приема заявок до </a:t>
            </a:r>
            <a:r>
              <a:rPr lang="ru-RU" sz="1200" dirty="0" smtClean="0"/>
              <a:t>10.00</a:t>
            </a:r>
            <a:r>
              <a:rPr lang="en-US" sz="1200" dirty="0" smtClean="0"/>
              <a:t> </a:t>
            </a:r>
            <a:r>
              <a:rPr lang="ru-RU" sz="1200" smtClean="0"/>
              <a:t>05</a:t>
            </a:r>
            <a:r>
              <a:rPr lang="en-US" sz="1200" smtClean="0"/>
              <a:t>.0</a:t>
            </a:r>
            <a:r>
              <a:rPr lang="ru-RU" sz="1200" dirty="0"/>
              <a:t>9</a:t>
            </a:r>
            <a:r>
              <a:rPr lang="en-US" sz="1200" dirty="0" smtClean="0"/>
              <a:t>.2022</a:t>
            </a:r>
            <a:endParaRPr lang="ru-RU" sz="12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4510802"/>
            <a:ext cx="2412816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22124" y="521129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3560" y="6468537"/>
            <a:ext cx="824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Ссылка на </a:t>
            </a:r>
            <a:r>
              <a:rPr lang="en-US" sz="1200" b="1" dirty="0" smtClean="0"/>
              <a:t>atomproperty.ru </a:t>
            </a:r>
            <a:r>
              <a:rPr lang="ru-RU" sz="1200" b="1" dirty="0" smtClean="0"/>
              <a:t>и ЭТП:</a:t>
            </a:r>
            <a:r>
              <a:rPr lang="en-US" sz="1200" b="1" dirty="0"/>
              <a:t> </a:t>
            </a:r>
            <a:r>
              <a:rPr lang="ru-RU" sz="1200" dirty="0">
                <a:hlinkClick r:id="rId6"/>
              </a:rPr>
              <a:t>https://atomproperty.ru/sale/</a:t>
            </a:r>
            <a:r>
              <a:rPr lang="en-US" sz="1200" dirty="0" smtClean="0">
                <a:hlinkClick r:id="rId6"/>
              </a:rPr>
              <a:t>72</a:t>
            </a:r>
            <a:r>
              <a:rPr lang="ru-RU" sz="1200" dirty="0" smtClean="0">
                <a:hlinkClick r:id="rId6"/>
              </a:rPr>
              <a:t>355</a:t>
            </a:r>
            <a:r>
              <a:rPr lang="en-US" sz="1200" dirty="0" smtClean="0">
                <a:hlinkClick r:id="rId6"/>
              </a:rPr>
              <a:t>/</a:t>
            </a:r>
            <a:r>
              <a:rPr lang="en-US" sz="1200" dirty="0" smtClean="0"/>
              <a:t> </a:t>
            </a:r>
            <a:r>
              <a:rPr lang="en-US" sz="1200" b="1" dirty="0" smtClean="0">
                <a:solidFill>
                  <a:srgbClr val="FFFF00"/>
                </a:solidFill>
              </a:rPr>
              <a:t> </a:t>
            </a:r>
            <a:r>
              <a:rPr lang="ru-RU" sz="1200" u="sng" dirty="0" smtClean="0">
                <a:hlinkClick r:id="rId7"/>
              </a:rPr>
              <a:t>ЭТП Фабрикант: </a:t>
            </a:r>
            <a:r>
              <a:rPr lang="en-US" sz="1200" u="sng" dirty="0">
                <a:hlinkClick r:id="rId8"/>
              </a:rPr>
              <a:t>https://www.fabrikant.ru/trades/corporate/AuctionSeller/?</a:t>
            </a:r>
            <a:r>
              <a:rPr lang="en-US" sz="1200" u="sng" dirty="0" smtClean="0">
                <a:hlinkClick r:id="rId8"/>
              </a:rPr>
              <a:t>action=view&amp;id=21541</a:t>
            </a:r>
            <a:r>
              <a:rPr lang="ru-RU" sz="1200" u="sng" dirty="0" smtClean="0"/>
              <a:t> </a:t>
            </a:r>
            <a:r>
              <a:rPr lang="ru-RU" sz="1200" b="1" u="sng" dirty="0" smtClean="0"/>
              <a:t>№</a:t>
            </a:r>
            <a:r>
              <a:rPr lang="ru-RU" sz="1200" b="1" dirty="0"/>
              <a:t>2949339</a:t>
            </a:r>
            <a:endParaRPr lang="ru-RU" sz="1200" dirty="0"/>
          </a:p>
        </p:txBody>
      </p:sp>
      <p:pic>
        <p:nvPicPr>
          <p:cNvPr id="28" name="Picture 2" descr="Картинки по запросу росатом логотип"/>
          <p:cNvPicPr>
            <a:picLocks noChangeAspect="1" noChangeArrowheads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83768" y="2192584"/>
            <a:ext cx="432048" cy="341587"/>
          </a:xfrm>
          <a:prstGeom prst="teardrop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 descr="image3.jpeg"/>
          <p:cNvPicPr/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37" y="4510802"/>
            <a:ext cx="2438808" cy="1770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Рисунок 28" descr="image1.jpeg"/>
          <p:cNvPicPr/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Рисунок 29" descr="image0.jpeg"/>
          <p:cNvPicPr/>
          <p:nvPr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3" y="1987098"/>
            <a:ext cx="4871257" cy="2322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5042</TotalTime>
  <Words>204</Words>
  <Application>Microsoft Office PowerPoint</Application>
  <PresentationFormat>Экран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Трехкомнатная квартира, общей площадью 61,1 кв. м, расположенная по адресу: Россия, Ленинградская область, г. Сосновый Бор, проспект Героев, дом 5, кв 140 принадлежащая АО «Атомэнергопроект».</vt:lpstr>
    </vt:vector>
  </TitlesOfParts>
  <Company>Rosatom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User</cp:lastModifiedBy>
  <cp:revision>110</cp:revision>
  <dcterms:created xsi:type="dcterms:W3CDTF">2016-10-31T13:36:47Z</dcterms:created>
  <dcterms:modified xsi:type="dcterms:W3CDTF">2022-07-25T07:28:37Z</dcterms:modified>
</cp:coreProperties>
</file>