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0" d="100"/>
          <a:sy n="60" d="100"/>
        </p:scale>
        <p:origin x="-1051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39BA-74AF-454F-902F-415A9992E7E8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2CD5-592C-4746-B824-1BCAE1FF8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.roseltorg.ru/trade/view/?id=COM04071700031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market@elemash.ru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sale.roseltorg.ru/trade/view/?id=COM04071700033" TargetMode="External"/><Relationship Id="rId4" Type="http://schemas.openxmlformats.org/officeDocument/2006/relationships/hyperlink" Target="http://www.roseltorg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.roseltorg.ru/trade/view/?id=COM04071700035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.roseltorg.ru/trade/view/?id=COM04071700037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le.roseltorg.ru/trade/view/?id=COM04071700038" TargetMode="External"/><Relationship Id="rId3" Type="http://schemas.openxmlformats.org/officeDocument/2006/relationships/hyperlink" Target="mailto:market@elemash.ru" TargetMode="External"/><Relationship Id="rId7" Type="http://schemas.openxmlformats.org/officeDocument/2006/relationships/hyperlink" Target="http://www.roseltorg.ru/" TargetMode="External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market@elemash.ru" TargetMode="External"/><Relationship Id="rId7" Type="http://schemas.openxmlformats.org/officeDocument/2006/relationships/image" Target="../media/image15.png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sale.roseltorg.ru/trade/view/?id=COM04071700040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roseltorg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@elemash.ru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le.roseltorg.ru/trade/view/?id=COM04071700043" TargetMode="External"/><Relationship Id="rId5" Type="http://schemas.openxmlformats.org/officeDocument/2006/relationships/hyperlink" Target="http://www.roseltorg.ru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market@elemash.ru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Busmanage@elemash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le.roseltorg.ru/trade/view/?id=COM04071700044" TargetMode="External"/><Relationship Id="rId5" Type="http://schemas.openxmlformats.org/officeDocument/2006/relationships/hyperlink" Target="http://www.roseltorg.ru/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АУКЦИОН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ПОНИЖЕНИЕ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продаже имущества, принадлежащего  ПАО «МСЗ»: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10367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Предоставляется возможность воспользоваться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рассрочкой платежа сроком на 12 месяцев.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Вся необходимая информация  размещена на сайтах:</a:t>
            </a:r>
          </a:p>
          <a:p>
            <a:pPr algn="ctr"/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elemash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</a:rPr>
              <a:t>roseltorg.ru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</a:rPr>
              <a:t>atomproperty.ru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Контактные телефоны: 8 (495) 702-94-58; 8 (495) 702-98-61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Срок подачи заявок на участие в аукционе до «03» августа 2017 года.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Аукцион состоится «07» августа 2017 года в электронном виде на электронной торговой площадке «Единая электронная торговая площадка» по адресу: </a:t>
            </a:r>
            <a:r>
              <a:rPr lang="ru-RU" sz="1200" u="sng" dirty="0" err="1" smtClean="0">
                <a:latin typeface="Times New Roman" pitchFamily="18" charset="0"/>
                <a:cs typeface="Times New Roman" pitchFamily="18" charset="0"/>
              </a:rPr>
              <a:t>www.roseltorg.ru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43608" y="692696"/>
          <a:ext cx="7272809" cy="4405845"/>
        </p:xfrm>
        <a:graphic>
          <a:graphicData uri="http://schemas.openxmlformats.org/drawingml/2006/table">
            <a:tbl>
              <a:tblPr/>
              <a:tblGrid>
                <a:gridCol w="518725"/>
                <a:gridCol w="2893087"/>
                <a:gridCol w="989839"/>
                <a:gridCol w="981694"/>
                <a:gridCol w="981694"/>
                <a:gridCol w="907770"/>
              </a:tblGrid>
              <a:tr h="705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лота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объекта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Начальная цена, рублей с учетом НДС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Цена отсечения,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шага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понижения,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Размер задатка,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8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Московская обл., г. Электросталь, ул. Трудовая, д.39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Лот №1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1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Помещения в здании гражданского назначения находятся на 1-5 этажах, общая площадь 2 258,90 кв.м, назначение по БТИ: </a:t>
                      </a:r>
                      <a:r>
                        <a:rPr lang="ru-RU" sz="10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гостиница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76 286 000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68 652 000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800 000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7 630 000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0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Ногнский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район, Московская область ПСХ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Фрязево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пос.Елизаветино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Лот №2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Здания: автомастерская, гараж, общая площадь 1517,4 кв.м; заборы автогаража (3 объекта)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10 660 000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8 745 000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Лот №3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здания картофелехранилища, общая площадь 1905,8 кв.м (2 объекта)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7 127 000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5 847 000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Лот №4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Здание: матер.-технич. склад,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487,1 кв.м (1 объект)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1 970 000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1 616 000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Лот №5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Здание овощехранилище,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общая площадь 310,2 кв.м (1 объект)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1 074 000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881 000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Лот №6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Животноводческий комплекс (16 объектов), общая площадь 17 826,10 кв.м</a:t>
                      </a:r>
                      <a:endParaRPr lang="ru-RU" sz="10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66 407 000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54 482 000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3 320 000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6 650 000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Лот №7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Здание: молочный корпус, общая площадь 113,4 кв.м (1 объект)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Лот №8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343400" algn="l"/>
                          <a:tab pos="4457700" algn="l"/>
                        </a:tabLst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Здание:автовесы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 т, общая площадь 75,0 кв.м (1 объект)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708 000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581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71 000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612" marR="636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№1</a:t>
            </a:r>
            <a:r>
              <a:rPr lang="ru-RU" sz="2400" dirty="0" smtClean="0">
                <a:solidFill>
                  <a:schemeClr val="bg1"/>
                </a:solidFill>
              </a:rPr>
              <a:t> Помещения в здании гражданского назначения находятся на 1-5 этажах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smtClean="0">
                <a:solidFill>
                  <a:schemeClr val="bg1"/>
                </a:solidFill>
              </a:rPr>
              <a:t>гостиница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284984"/>
          <a:ext cx="42839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39752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Здание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2 258,9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Имущество сдано в аренду ЗАО «Отдых» (ИНН 5053000211) на условиях бессрочной аренды</a:t>
                      </a:r>
                      <a:endParaRPr lang="ru-RU" sz="10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хорошее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5013176"/>
          <a:ext cx="4283968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39752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Алехина Ольга Евгеньевна</a:t>
                      </a:r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20688"/>
            <a:ext cx="9144000" cy="5040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г. Электросталь, ул. Трудовая, д.39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MvShershavova\Desktop\Безымянный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3168352" cy="30673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4002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b="6085"/>
          <a:stretch>
            <a:fillRect/>
          </a:stretch>
        </p:blipFill>
        <p:spPr bwMode="auto">
          <a:xfrm>
            <a:off x="2987824" y="4509120"/>
            <a:ext cx="14354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7"/>
              </a:rPr>
              <a:t>www.roseltorg.ru</a:t>
            </a:r>
            <a:r>
              <a:rPr lang="ru-RU" dirty="0" smtClean="0"/>
              <a:t>, </a:t>
            </a:r>
            <a:r>
              <a:rPr lang="ru-RU" u="sng" dirty="0" smtClean="0">
                <a:hlinkClick r:id="rId8"/>
              </a:rPr>
              <a:t>https://sale.roseltorg.ru/trade/view/?id=COM04071700031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196752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5618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7 630 000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76 286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3 800 000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1 900 000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№2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Здания: автомастерская, гараж, общая площадь 1517,4 кв.м; заборы </a:t>
            </a:r>
            <a:r>
              <a:rPr lang="ru-RU" sz="2200" dirty="0" err="1" smtClean="0">
                <a:solidFill>
                  <a:schemeClr val="bg1"/>
                </a:solidFill>
              </a:rPr>
              <a:t>автогаража</a:t>
            </a:r>
            <a:r>
              <a:rPr lang="ru-RU" sz="2200" dirty="0" smtClean="0">
                <a:solidFill>
                  <a:schemeClr val="bg1"/>
                </a:solidFill>
              </a:rPr>
              <a:t> (3 объекта)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Здание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1 517,4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869160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Алехина Ольга Евгеньевна</a:t>
                      </a:r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 smtClean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63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4"/>
              </a:rPr>
              <a:t>www.roseltorg.ru</a:t>
            </a:r>
            <a:r>
              <a:rPr lang="ru-RU" dirty="0" smtClean="0"/>
              <a:t>, </a:t>
            </a:r>
            <a:r>
              <a:rPr lang="en-US" dirty="0" smtClean="0">
                <a:hlinkClick r:id="rId5"/>
              </a:rPr>
              <a:t>https://sale.roseltorg.ru/trade/view/?</a:t>
            </a:r>
            <a:r>
              <a:rPr lang="en-US" dirty="0" smtClean="0">
                <a:hlinkClick r:id="rId5"/>
              </a:rPr>
              <a:t>id=COM04071700033</a:t>
            </a:r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532433"/>
            <a:ext cx="3816424" cy="283267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509120"/>
            <a:ext cx="2160240" cy="161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1" y="4509120"/>
            <a:ext cx="2162317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16016" y="1412776"/>
          <a:ext cx="42484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20686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1 070 000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10 660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530</a:t>
                      </a:r>
                      <a:r>
                        <a:rPr lang="ru-RU" sz="1200" kern="1200" baseline="0" dirty="0" smtClean="0"/>
                        <a:t> 000</a:t>
                      </a:r>
                      <a:r>
                        <a:rPr lang="ru-RU" sz="1200" kern="1200" dirty="0" smtClean="0"/>
                        <a:t>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265 000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№3</a:t>
            </a:r>
            <a:r>
              <a:rPr lang="ru-RU" sz="2400" dirty="0" smtClean="0">
                <a:solidFill>
                  <a:schemeClr val="bg1"/>
                </a:solidFill>
              </a:rPr>
              <a:t> 2 здания картофелехранилища, общая площадь 1905,8 кв.м (2 объекта)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429000"/>
          <a:ext cx="4320480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76264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1 905,8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797152"/>
          <a:ext cx="4320480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76264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1190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365104"/>
            <a:ext cx="2160240" cy="16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348" y="1484784"/>
            <a:ext cx="3686590" cy="273630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3093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7"/>
              </a:rPr>
              <a:t>www.roseltorg.ru</a:t>
            </a:r>
            <a:r>
              <a:rPr lang="ru-RU" dirty="0" smtClean="0"/>
              <a:t>, </a:t>
            </a:r>
            <a:r>
              <a:rPr lang="en-US" dirty="0" smtClean="0">
                <a:hlinkClick r:id="rId8"/>
              </a:rPr>
              <a:t>https://sale.roseltorg.ru/trade/view/?</a:t>
            </a:r>
            <a:r>
              <a:rPr lang="en-US" dirty="0" smtClean="0">
                <a:hlinkClick r:id="rId8"/>
              </a:rPr>
              <a:t>id=COM04071700035</a:t>
            </a:r>
            <a:endParaRPr lang="en-US" dirty="0" smtClean="0"/>
          </a:p>
          <a:p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16016" y="1340768"/>
          <a:ext cx="43204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92694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713 000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7 127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350 000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175 000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№4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Здание: </a:t>
            </a:r>
            <a:r>
              <a:rPr lang="ru-RU" sz="2200" dirty="0" err="1" smtClean="0">
                <a:solidFill>
                  <a:schemeClr val="bg1"/>
                </a:solidFill>
              </a:rPr>
              <a:t>матер.-технич</a:t>
            </a:r>
            <a:r>
              <a:rPr lang="ru-RU" sz="2200" dirty="0" smtClean="0">
                <a:solidFill>
                  <a:schemeClr val="bg1"/>
                </a:solidFill>
              </a:rPr>
              <a:t>. склад, общая площадь 487,1 кв.м (1 объект)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429000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38"/>
                <a:gridCol w="2417234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487,1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869160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376264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Алехина  Ольга Евгеньевна</a:t>
                      </a:r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3888432" cy="288611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580976"/>
            <a:ext cx="2184242" cy="163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581128"/>
            <a:ext cx="2184243" cy="16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7"/>
              </a:rPr>
              <a:t>www.roseltorg.ru</a:t>
            </a:r>
            <a:r>
              <a:rPr lang="ru-RU" dirty="0" smtClean="0"/>
              <a:t>, </a:t>
            </a:r>
            <a:r>
              <a:rPr lang="en-US" dirty="0" smtClean="0">
                <a:hlinkClick r:id="rId8"/>
              </a:rPr>
              <a:t>https://sale.roseltorg.ru/trade/view/?</a:t>
            </a:r>
            <a:r>
              <a:rPr lang="en-US" dirty="0" smtClean="0">
                <a:hlinkClick r:id="rId8"/>
              </a:rPr>
              <a:t>id=COM04071700037</a:t>
            </a:r>
            <a:endParaRPr lang="en-US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340768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411760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1 970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98 000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49</a:t>
                      </a:r>
                      <a:r>
                        <a:rPr lang="ru-RU" sz="1200" kern="1200" dirty="0" smtClean="0"/>
                        <a:t> </a:t>
                      </a:r>
                      <a:r>
                        <a:rPr lang="ru-RU" sz="1200" kern="1200" dirty="0" smtClean="0"/>
                        <a:t>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№5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Здание овощехранилище, общая площадь 310,2 кв.м (1 объект)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310,2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869160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737"/>
                <a:gridCol w="2270735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960440" cy="293956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21133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1128"/>
            <a:ext cx="21408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3093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7"/>
              </a:rPr>
              <a:t>www.roseltorg.ru</a:t>
            </a:r>
            <a:r>
              <a:rPr lang="ru-RU" dirty="0" smtClean="0"/>
              <a:t>, </a:t>
            </a:r>
            <a:r>
              <a:rPr lang="en-US" dirty="0" smtClean="0">
                <a:hlinkClick r:id="rId8"/>
              </a:rPr>
              <a:t>https://sale.roseltorg.ru/trade/view/?</a:t>
            </a:r>
            <a:r>
              <a:rPr lang="en-US" dirty="0" smtClean="0">
                <a:hlinkClick r:id="rId8"/>
              </a:rPr>
              <a:t>id=COM04071700038</a:t>
            </a:r>
            <a:endParaRPr lang="en-US" dirty="0" smtClean="0"/>
          </a:p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340768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5618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1 074 000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881 000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53 000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42900" algn="l"/>
                <a:tab pos="4343400" algn="l"/>
                <a:tab pos="4457700" algn="l"/>
              </a:tabLst>
            </a:pPr>
            <a:r>
              <a:rPr lang="ru-RU" sz="2400" u="sng" dirty="0" smtClean="0">
                <a:solidFill>
                  <a:schemeClr val="bg1"/>
                </a:solidFill>
              </a:rPr>
              <a:t>ЛОТ №6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Животноводческий комплекс (16 объектов), общая площадь 17 826,10 кв.м</a:t>
            </a:r>
            <a:endParaRPr lang="ru-RU" sz="2000" dirty="0">
              <a:solidFill>
                <a:schemeClr val="bg1"/>
              </a:solidFill>
              <a:latin typeface="+mn-lt"/>
              <a:ea typeface="Calibri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17 826,10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941168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3096344" cy="229820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1784464" cy="133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645024"/>
            <a:ext cx="1800200" cy="135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995116"/>
            <a:ext cx="1800200" cy="13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013176"/>
            <a:ext cx="1800506" cy="135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9"/>
              </a:rPr>
              <a:t>www.roseltorg.ru</a:t>
            </a:r>
            <a:r>
              <a:rPr lang="ru-RU" dirty="0" smtClean="0"/>
              <a:t>, </a:t>
            </a:r>
            <a:r>
              <a:rPr lang="en-US" dirty="0" smtClean="0">
                <a:hlinkClick r:id="rId10"/>
              </a:rPr>
              <a:t>https://sale.roseltorg.ru/trade/view/?</a:t>
            </a:r>
            <a:r>
              <a:rPr lang="en-US" dirty="0" smtClean="0">
                <a:hlinkClick r:id="rId10"/>
              </a:rPr>
              <a:t>id=COM04071700040</a:t>
            </a:r>
            <a:endParaRPr lang="en-US" dirty="0" smtClean="0"/>
          </a:p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716016" y="1340768"/>
          <a:ext cx="428396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86"/>
                <a:gridCol w="2356182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6 650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66 407 000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3 320 000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1 660 000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№7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Здание: молочный корпус, общая площадь 113,4 кв.м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2"/>
                <a:gridCol w="2336660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113,4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016" y="4941168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2"/>
                <a:gridCol w="2336660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298529" cy="244827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5"/>
              </a:rPr>
              <a:t>www.roseltorg.ru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https://sale.roseltorg.ru/trade/view/?</a:t>
            </a:r>
            <a:r>
              <a:rPr lang="en-US" dirty="0" smtClean="0">
                <a:hlinkClick r:id="rId6"/>
              </a:rPr>
              <a:t>id=COM04071700043</a:t>
            </a:r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16016" y="1340768"/>
          <a:ext cx="42484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3"/>
                <a:gridCol w="2336659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62 000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30</a:t>
                      </a:r>
                      <a:r>
                        <a:rPr lang="ru-RU" sz="1200" kern="1200" dirty="0" smtClean="0"/>
                        <a:t> </a:t>
                      </a:r>
                      <a:r>
                        <a:rPr lang="ru-RU" sz="1200" kern="1200" dirty="0" smtClean="0"/>
                        <a:t>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/>
                        <a:t>1</a:t>
                      </a:r>
                      <a:r>
                        <a:rPr lang="ru-RU" sz="1200" kern="1200" dirty="0" smtClean="0"/>
                        <a:t>5 </a:t>
                      </a:r>
                      <a:r>
                        <a:rPr lang="ru-RU" sz="1200" kern="1200" dirty="0" smtClean="0"/>
                        <a:t>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077072"/>
            <a:ext cx="2520280" cy="22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ЛОТ №8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Здание: автовесы 30 т, общая площадь 75 кв.м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8024" y="3501008"/>
          <a:ext cx="4248472" cy="13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Здания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Общая площадь: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кв. м</a:t>
                      </a:r>
                      <a:endParaRPr lang="ru-RU" sz="10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Право: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собственность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Обременения: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отсутствуют</a:t>
                      </a:r>
                      <a:endParaRPr lang="ru-RU" sz="1200" dirty="0"/>
                    </a:p>
                  </a:txBody>
                  <a:tcPr/>
                </a:tc>
              </a:tr>
              <a:tr h="232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Состояние: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удовлетворительное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88024" y="4941168"/>
          <a:ext cx="4248472" cy="120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 контактного</a:t>
                      </a:r>
                      <a:r>
                        <a:rPr lang="ru-RU" sz="1200" baseline="0" dirty="0" smtClean="0"/>
                        <a:t> лица/номер телефона: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Алехина Ольга Евгеньевна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Тел. 8 (495) 702-94-58</a:t>
                      </a:r>
                      <a:endParaRPr lang="ru-RU" sz="1200" dirty="0"/>
                    </a:p>
                  </a:txBody>
                  <a:tcPr/>
                </a:tc>
              </a:tr>
              <a:tr h="20987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E-mail</a:t>
                      </a:r>
                      <a:r>
                        <a:rPr lang="ru-RU" sz="1200" dirty="0" smtClean="0"/>
                        <a:t>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2"/>
                        </a:rPr>
                        <a:t>Busmanage@elemash.ru</a:t>
                      </a:r>
                      <a:endParaRPr lang="en-US" sz="1200" dirty="0" smtClean="0"/>
                    </a:p>
                    <a:p>
                      <a:r>
                        <a:rPr lang="ru-RU" sz="12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market@elemash.ru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692696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Московская обл., Ногинский р-н, пос. Елизаветино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C:\Users\MvShershavova\Desktop\Елизавети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3686592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ЭТП:</a:t>
            </a:r>
            <a:r>
              <a:rPr lang="en-US" dirty="0" smtClean="0"/>
              <a:t> </a:t>
            </a:r>
            <a:r>
              <a:rPr lang="ru-RU" dirty="0" err="1" smtClean="0">
                <a:hlinkClick r:id="rId5"/>
              </a:rPr>
              <a:t>www.roseltorg.ru</a:t>
            </a:r>
            <a:r>
              <a:rPr lang="ru-RU" dirty="0" smtClean="0"/>
              <a:t>, </a:t>
            </a:r>
            <a:r>
              <a:rPr lang="en-US" dirty="0" smtClean="0">
                <a:hlinkClick r:id="rId6"/>
              </a:rPr>
              <a:t>https://sale.roseltorg.ru/trade/view/?</a:t>
            </a:r>
            <a:r>
              <a:rPr lang="en-US" dirty="0" smtClean="0">
                <a:hlinkClick r:id="rId6"/>
              </a:rPr>
              <a:t>id=COM04071700044</a:t>
            </a:r>
            <a:endParaRPr lang="en-US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88024" y="1340768"/>
          <a:ext cx="42484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13"/>
                <a:gridCol w="2336659"/>
              </a:tblGrid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процедуры продажи: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аукцион на понижение в электронной форме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Размер задатка: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Начальная стоимость: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708 000</a:t>
                      </a:r>
                      <a:r>
                        <a:rPr lang="ru-RU" sz="1200" kern="1200" dirty="0" smtClean="0"/>
                        <a:t> руб. с НДС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понижения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35 000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Размер шага повышения</a:t>
                      </a:r>
                      <a:r>
                        <a:rPr lang="ru-RU" sz="1200" dirty="0" smtClean="0"/>
                        <a:t>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/>
                        <a:t>17 500 руб.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 приема заявок: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04.07.2017</a:t>
                      </a:r>
                      <a:r>
                        <a:rPr lang="ru-RU" sz="1200" kern="1200" dirty="0" smtClean="0"/>
                        <a:t> по</a:t>
                      </a: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.08.2017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:59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Дата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аукциона: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07.08.2017  10.00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555" y="4365104"/>
            <a:ext cx="22131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365104"/>
            <a:ext cx="2232248" cy="16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1348</Words>
  <Application>Microsoft Office PowerPoint</Application>
  <PresentationFormat>Экран (4:3)</PresentationFormat>
  <Paragraphs>329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ПРОВОДИТСЯ АУКЦИОН НА ПОНИЖЕНИЕ по продаже имущества, принадлежащего  ПАО «МСЗ»: </vt:lpstr>
      <vt:lpstr>ЛОТ №1 Помещения в здании гражданского назначения находятся на 1-5 этажах (гостиница)</vt:lpstr>
      <vt:lpstr>ЛОТ №2 Здания: автомастерская, гараж, общая площадь 1517,4 кв.м; заборы автогаража (3 объекта)</vt:lpstr>
      <vt:lpstr>ЛОТ №3 2 здания картофелехранилища, общая площадь 1905,8 кв.м (2 объекта)</vt:lpstr>
      <vt:lpstr>ЛОТ №4 Здание: матер.-технич. склад, общая площадь 487,1 кв.м (1 объект)</vt:lpstr>
      <vt:lpstr>ЛОТ №5 Здание овощехранилище, общая площадь 310,2 кв.м (1 объект)</vt:lpstr>
      <vt:lpstr>ЛОТ №6 Животноводческий комплекс (16 объектов), общая площадь 17 826,10 кв.м</vt:lpstr>
      <vt:lpstr>ЛОТ №7 Здание: молочный корпус, общая площадь 113,4 кв.м</vt:lpstr>
      <vt:lpstr>ЛОТ №8 Здание: автовесы 30 т, общая площадь 75 кв.м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Фактический адрес местоположение актива</dc:title>
  <dc:creator>MvShershavova</dc:creator>
  <cp:lastModifiedBy>MvShershavova</cp:lastModifiedBy>
  <cp:revision>58</cp:revision>
  <dcterms:created xsi:type="dcterms:W3CDTF">2017-01-10T05:40:32Z</dcterms:created>
  <dcterms:modified xsi:type="dcterms:W3CDTF">2017-07-04T11:47:34Z</dcterms:modified>
</cp:coreProperties>
</file>