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20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478" y="-693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705419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АО</a:t>
            </a:r>
            <a:r>
              <a:rPr lang="en-US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«НПО «ЦНИИТМАШ»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г. Москва, ул. </a:t>
            </a:r>
            <a:r>
              <a:rPr lang="ru-RU" sz="2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Шарикоподшипниковская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, дом 4, корпус 3Б, этаж 2, помещение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, комнаты №№ 12, 13, </a:t>
            </a:r>
            <a:r>
              <a:rPr lang="ru-RU" sz="2000" b="1">
                <a:solidFill>
                  <a:schemeClr val="bg1"/>
                </a:solidFill>
                <a:latin typeface="Arial" charset="0"/>
                <a:cs typeface="Arial" charset="0"/>
              </a:rPr>
              <a:t>14 общей площадью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53,0 кв. м.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44075" y="1301522"/>
            <a:ext cx="3420000" cy="285058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Здание (я)</a:t>
            </a:r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37796" y="1556792"/>
            <a:ext cx="3470708" cy="1667812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endParaRPr lang="ru-RU" sz="1100" dirty="0">
              <a:cs typeface="Arial" charset="0"/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8490" y="1608953"/>
            <a:ext cx="3449319" cy="1500077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>
                <a:solidFill>
                  <a:schemeClr val="tx1"/>
                </a:solidFill>
                <a:cs typeface="Arial" charset="0"/>
              </a:rPr>
              <a:t>Количество строений/этажей/этаж: 3</a:t>
            </a:r>
            <a:r>
              <a:rPr lang="en-US" sz="11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Arial" charset="0"/>
              </a:rPr>
              <a:t>этажа</a:t>
            </a:r>
            <a:endParaRPr lang="ru-RU" sz="1100" dirty="0">
              <a:solidFill>
                <a:schemeClr val="tx1"/>
              </a:solidFill>
              <a:cs typeface="Arial" charset="0"/>
            </a:endParaRPr>
          </a:p>
          <a:p>
            <a:pPr marL="180000" lvl="1"/>
            <a:r>
              <a:rPr lang="ru-RU" sz="1100" b="1" dirty="0">
                <a:cs typeface="Arial" charset="0"/>
              </a:rPr>
              <a:t>Общая площадь</a:t>
            </a:r>
            <a:r>
              <a:rPr lang="ru-RU" sz="1100" b="1" dirty="0">
                <a:solidFill>
                  <a:schemeClr val="tx1"/>
                </a:solidFill>
                <a:cs typeface="Arial" charset="0"/>
              </a:rPr>
              <a:t>: 1 404,10</a:t>
            </a:r>
            <a:endParaRPr lang="ru-RU" sz="1100" dirty="0">
              <a:cs typeface="Arial" charset="0"/>
            </a:endParaRPr>
          </a:p>
          <a:p>
            <a:pPr marL="180000" lvl="1"/>
            <a:r>
              <a:rPr lang="ru-RU" sz="1100" b="1" dirty="0">
                <a:cs typeface="Arial" charset="0"/>
              </a:rPr>
              <a:t>Свободная площадь: </a:t>
            </a:r>
            <a:r>
              <a:rPr lang="en-US" sz="1100" b="1" dirty="0">
                <a:cs typeface="Arial" charset="0"/>
              </a:rPr>
              <a:t>53</a:t>
            </a:r>
            <a:r>
              <a:rPr lang="ru-RU" sz="1100" b="1" dirty="0">
                <a:cs typeface="Arial" charset="0"/>
              </a:rPr>
              <a:t>,00</a:t>
            </a:r>
            <a:endParaRPr lang="en-US" sz="1100" dirty="0">
              <a:cs typeface="Arial" charset="0"/>
            </a:endParaRPr>
          </a:p>
          <a:p>
            <a:pPr marL="180000" lvl="1"/>
            <a:endParaRPr lang="ru-RU" sz="1100" dirty="0">
              <a:cs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88503" y="272258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коммуникации (мощности)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48490" y="3161191"/>
            <a:ext cx="33382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/>
              <a:t>Электричество: 1 260 </a:t>
            </a:r>
            <a:r>
              <a:rPr lang="ru-RU" sz="1100" b="1" dirty="0" err="1">
                <a:solidFill>
                  <a:prstClr val="black"/>
                </a:solidFill>
              </a:rPr>
              <a:t>кВА</a:t>
            </a:r>
            <a:endParaRPr lang="ru-RU" sz="1100" b="1" dirty="0">
              <a:solidFill>
                <a:prstClr val="black"/>
              </a:solidFill>
            </a:endParaRPr>
          </a:p>
          <a:p>
            <a:pPr marL="180000" lvl="1"/>
            <a:r>
              <a:rPr lang="ru-RU" sz="1100" b="1" dirty="0"/>
              <a:t>Водоснабжение: </a:t>
            </a:r>
            <a:r>
              <a:rPr lang="ru-RU" sz="1100" b="1" dirty="0">
                <a:solidFill>
                  <a:prstClr val="black"/>
                </a:solidFill>
              </a:rPr>
              <a:t>5 000 куб. м./ </a:t>
            </a:r>
            <a:r>
              <a:rPr lang="ru-RU" sz="1100" b="1" dirty="0" err="1">
                <a:solidFill>
                  <a:prstClr val="black"/>
                </a:solidFill>
              </a:rPr>
              <a:t>мес</a:t>
            </a:r>
            <a:endParaRPr lang="ru-RU" sz="1100" dirty="0"/>
          </a:p>
          <a:p>
            <a:pPr marL="180000" lvl="1">
              <a:tabLst>
                <a:tab pos="269875" algn="l"/>
              </a:tabLst>
            </a:pPr>
            <a:r>
              <a:rPr lang="ru-RU" sz="1100" b="1" dirty="0"/>
              <a:t>Канализация: </a:t>
            </a:r>
            <a:r>
              <a:rPr lang="en-US" sz="1100" b="1" dirty="0">
                <a:solidFill>
                  <a:prstClr val="black"/>
                </a:solidFill>
              </a:rPr>
              <a:t>D 200 </a:t>
            </a:r>
            <a:r>
              <a:rPr lang="ru-RU" sz="1100" b="1" dirty="0">
                <a:solidFill>
                  <a:prstClr val="black"/>
                </a:solidFill>
              </a:rPr>
              <a:t>мм; Максимальная степень наполнения 0,6</a:t>
            </a:r>
            <a:endParaRPr lang="ru-RU" sz="1100" dirty="0">
              <a:solidFill>
                <a:prstClr val="black"/>
              </a:solidFill>
            </a:endParaRPr>
          </a:p>
          <a:p>
            <a:pPr marL="180000" lvl="1"/>
            <a:r>
              <a:rPr lang="ru-RU" sz="1100" b="1" dirty="0"/>
              <a:t>Теплоснабжение:</a:t>
            </a:r>
            <a:r>
              <a:rPr lang="en-US" sz="1100" b="1" dirty="0"/>
              <a:t> 0,</a:t>
            </a:r>
            <a:r>
              <a:rPr lang="ru-RU" sz="1100" b="1" dirty="0"/>
              <a:t>65</a:t>
            </a:r>
            <a:r>
              <a:rPr lang="en-US" sz="1100" b="1" dirty="0"/>
              <a:t> </a:t>
            </a:r>
            <a:r>
              <a:rPr lang="ru-RU" sz="1100" b="1" dirty="0"/>
              <a:t>Гкал</a:t>
            </a:r>
          </a:p>
          <a:p>
            <a:pPr marL="180000" lvl="1"/>
            <a:r>
              <a:rPr lang="ru-RU" sz="1100" b="1" dirty="0"/>
              <a:t>Газоснабжение: - </a:t>
            </a:r>
            <a:endParaRPr lang="ru-RU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8" y="1302686"/>
            <a:ext cx="5371809" cy="336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6550223"/>
            <a:ext cx="66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https://atomproperty.ru/rent/72494/ 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0" y="1179850"/>
            <a:ext cx="5329772" cy="33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rot="1231197">
            <a:off x="4117053" y="2837602"/>
            <a:ext cx="192286" cy="83966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733630-3506-4A73-823F-E631AA45CA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115" y="4375718"/>
            <a:ext cx="1916832" cy="1916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3E4A5C-7859-4975-8112-59B10AFA3B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33" y="4260623"/>
            <a:ext cx="1726486" cy="23019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631339-EAF1-4455-BC60-10206B03FD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83" y="4274818"/>
            <a:ext cx="1669035" cy="22253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3B097A-1D65-4BD2-8468-30CE771B88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18" y="4240999"/>
            <a:ext cx="1674694" cy="22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5679</TotalTime>
  <Words>112</Words>
  <Application>Microsoft Office PowerPoint</Application>
  <PresentationFormat>Экран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АО «НПО «ЦНИИТМАШ» г. Москва, ул. Шарикоподшипниковская, дом 4, корпус 3Б, этаж 2, помещение III, комнаты №№ 12, 13, 14 общей площадью 53,0 кв. м.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Илюхина Марина Владимировна</cp:lastModifiedBy>
  <cp:revision>110</cp:revision>
  <cp:lastPrinted>2019-03-05T12:23:02Z</cp:lastPrinted>
  <dcterms:created xsi:type="dcterms:W3CDTF">2016-10-31T13:36:47Z</dcterms:created>
  <dcterms:modified xsi:type="dcterms:W3CDTF">2022-09-29T05:19:39Z</dcterms:modified>
</cp:coreProperties>
</file>