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>
      <p:cViewPr varScale="1">
        <p:scale>
          <a:sx n="108" d="100"/>
          <a:sy n="108" d="100"/>
        </p:scale>
        <p:origin x="2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Земельные участки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-121055"/>
            <a:ext cx="8207375" cy="1243518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 Имущественный комплекс: "Складское хозяйство" </a:t>
            </a: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Свердловская </a:t>
            </a:r>
            <a:r>
              <a:rPr lang="ru-RU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область, г Новоуральск, ул.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Шевченко, 2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53737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Объекты НИ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200" b="1" dirty="0">
                <a:latin typeface="+mn-lt"/>
              </a:rPr>
              <a:t>Площадь</a:t>
            </a:r>
            <a:r>
              <a:rPr lang="ru-RU" sz="1200" b="1" dirty="0" smtClean="0">
                <a:latin typeface="+mn-lt"/>
              </a:rPr>
              <a:t>:</a:t>
            </a:r>
            <a:r>
              <a:rPr lang="en-US" sz="1200" b="1" dirty="0"/>
              <a:t> </a:t>
            </a:r>
            <a:r>
              <a:rPr lang="en-US" sz="1200" b="1" dirty="0" smtClean="0"/>
              <a:t>16419 </a:t>
            </a:r>
            <a:r>
              <a:rPr lang="ru-RU" sz="1200" b="1" dirty="0" err="1" smtClean="0"/>
              <a:t>кв.м</a:t>
            </a:r>
            <a:r>
              <a:rPr lang="ru-RU" sz="1200" b="1" dirty="0" smtClean="0"/>
              <a:t>.</a:t>
            </a:r>
            <a:endParaRPr lang="en-US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Право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/>
              <a:t>собственность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latin typeface="+mn-lt"/>
              </a:rPr>
              <a:t>Кадастровый </a:t>
            </a:r>
            <a:r>
              <a:rPr lang="ru-RU" sz="1200" b="1" dirty="0">
                <a:latin typeface="+mn-lt"/>
              </a:rPr>
              <a:t>номер: </a:t>
            </a:r>
            <a:r>
              <a:rPr lang="ru-RU" sz="1200" b="1" dirty="0"/>
              <a:t>66:57:0101014:221</a:t>
            </a:r>
            <a:endParaRPr lang="ru-RU" sz="1200" b="1" dirty="0" smtClean="0">
              <a:latin typeface="+mn-lt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endParaRPr lang="ru-RU" sz="12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земли населённых пунктов </a:t>
            </a:r>
          </a:p>
          <a:p>
            <a:pPr marL="180000" lvl="1">
              <a:spcBef>
                <a:spcPts val="0"/>
              </a:spcBef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</a:t>
            </a:r>
            <a:endParaRPr lang="ru-RU" sz="1200" dirty="0">
              <a:latin typeface="+mn-lt"/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483623" y="2761798"/>
            <a:ext cx="3600000" cy="104993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2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2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+mn-lt"/>
                <a:cs typeface="Arial" charset="0"/>
              </a:rPr>
              <a:t>собственность</a:t>
            </a:r>
          </a:p>
          <a:p>
            <a:pPr marL="180000" lvl="1"/>
            <a:r>
              <a:rPr lang="ru-RU" sz="12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(требуется ремонт)</a:t>
            </a:r>
            <a:endParaRPr lang="ru-RU" sz="12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580112" y="4991341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83623" y="5195604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200" b="1" dirty="0">
                <a:latin typeface="+mn-lt"/>
              </a:rPr>
              <a:t>Электричество: </a:t>
            </a:r>
            <a:r>
              <a:rPr lang="ru-RU" sz="1200" b="1" dirty="0"/>
              <a:t>здания 111, </a:t>
            </a:r>
            <a:r>
              <a:rPr lang="ru-RU" sz="1200" b="1" dirty="0" smtClean="0"/>
              <a:t>112,113</a:t>
            </a:r>
            <a:endParaRPr lang="ru-RU" sz="1200" b="1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Водоснабжение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 smtClean="0">
                <a:latin typeface="+mn-lt"/>
              </a:rPr>
              <a:t>здание 113</a:t>
            </a:r>
            <a:endParaRPr lang="ru-RU" sz="1200" dirty="0" smtClean="0">
              <a:latin typeface="+mn-lt"/>
            </a:endParaRPr>
          </a:p>
          <a:p>
            <a:pPr marL="180000" lvl="1"/>
            <a:r>
              <a:rPr lang="ru-RU" sz="1200" b="1" dirty="0" smtClean="0">
                <a:latin typeface="+mn-lt"/>
              </a:rPr>
              <a:t>Канализация</a:t>
            </a:r>
            <a:r>
              <a:rPr lang="ru-RU" sz="1200" b="1" dirty="0">
                <a:latin typeface="+mn-lt"/>
              </a:rPr>
              <a:t>: </a:t>
            </a:r>
            <a:r>
              <a:rPr lang="ru-RU" sz="1200" b="1" dirty="0"/>
              <a:t>здание 113</a:t>
            </a:r>
            <a:endParaRPr lang="ru-RU" sz="1200" dirty="0"/>
          </a:p>
          <a:p>
            <a:pPr marL="180000" lvl="1"/>
            <a:r>
              <a:rPr lang="ru-RU" sz="1200" b="1" dirty="0" smtClean="0">
                <a:latin typeface="+mn-lt"/>
              </a:rPr>
              <a:t>Теплоснабжение</a:t>
            </a:r>
            <a:r>
              <a:rPr lang="ru-RU" sz="1200" b="1" smtClean="0">
                <a:latin typeface="+mn-lt"/>
              </a:rPr>
              <a:t>: </a:t>
            </a:r>
            <a:r>
              <a:rPr lang="ru-RU" sz="1200" b="1"/>
              <a:t>здания 111, 112,113</a:t>
            </a:r>
          </a:p>
          <a:p>
            <a:pPr marL="180000" lvl="1"/>
            <a:r>
              <a:rPr lang="ru-RU" sz="1200" b="1" smtClean="0"/>
              <a:t>Газоснабжение</a:t>
            </a:r>
            <a:r>
              <a:rPr lang="ru-RU" sz="1200" b="1" dirty="0" smtClean="0"/>
              <a:t>:</a:t>
            </a:r>
            <a:r>
              <a:rPr lang="ru-RU" sz="1200" b="1" dirty="0" smtClean="0">
                <a:latin typeface="+mn-lt"/>
              </a:rPr>
              <a:t> </a:t>
            </a:r>
            <a:endParaRPr lang="ru-RU" sz="12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7520" y="6107114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38286" y="6324264"/>
            <a:ext cx="34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Толстоброва Елена Игоревна/ (34370)57813</a:t>
            </a:r>
          </a:p>
          <a:p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en-US" sz="1200" b="1" dirty="0"/>
              <a:t>EITolstobrova@rosatom.ru</a:t>
            </a:r>
            <a:endParaRPr lang="en-US" sz="12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1302687"/>
            <a:ext cx="4968552" cy="304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611225" y="1340767"/>
            <a:ext cx="2502626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Аукцион на понижение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Начальная цена 37 000 000 </a:t>
            </a:r>
            <a:r>
              <a:rPr lang="ru-RU" sz="1200" b="1" dirty="0" err="1" smtClean="0">
                <a:solidFill>
                  <a:srgbClr val="0070C0"/>
                </a:solidFill>
              </a:rPr>
              <a:t>руб</a:t>
            </a:r>
            <a:r>
              <a:rPr lang="ru-RU" sz="1200" b="1" dirty="0" smtClean="0">
                <a:solidFill>
                  <a:srgbClr val="0070C0"/>
                </a:solidFill>
              </a:rPr>
              <a:t>, цена отсечения 14 200 000 руб. с НДС.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Задаток 2 200 000 </a:t>
            </a:r>
            <a:r>
              <a:rPr lang="ru-RU" sz="1200" b="1" dirty="0" err="1" smtClean="0">
                <a:solidFill>
                  <a:srgbClr val="0070C0"/>
                </a:solidFill>
              </a:rPr>
              <a:t>руб</a:t>
            </a:r>
            <a:r>
              <a:rPr lang="ru-RU" sz="1200" b="1" dirty="0" smtClean="0">
                <a:solidFill>
                  <a:srgbClr val="0070C0"/>
                </a:solidFill>
              </a:rPr>
              <a:t>, Шаг </a:t>
            </a:r>
            <a:r>
              <a:rPr lang="en-US" sz="1200" b="1" dirty="0" smtClean="0">
                <a:solidFill>
                  <a:srgbClr val="0070C0"/>
                </a:solidFill>
              </a:rPr>
              <a:t>4</a:t>
            </a:r>
            <a:r>
              <a:rPr lang="ru-RU" sz="1200" b="1" dirty="0" smtClean="0">
                <a:solidFill>
                  <a:srgbClr val="0070C0"/>
                </a:solidFill>
              </a:rPr>
              <a:t>56 </a:t>
            </a:r>
            <a:r>
              <a:rPr lang="ru-RU" sz="1200" b="1" dirty="0" smtClean="0">
                <a:solidFill>
                  <a:srgbClr val="0070C0"/>
                </a:solidFill>
              </a:rPr>
              <a:t>000 руб.</a:t>
            </a:r>
          </a:p>
          <a:p>
            <a:endParaRPr lang="ru-RU" sz="1200" b="1" dirty="0">
              <a:solidFill>
                <a:srgbClr val="0070C0"/>
              </a:solidFill>
            </a:endParaRPr>
          </a:p>
          <a:p>
            <a:r>
              <a:rPr lang="ru-RU" sz="1200" b="1" dirty="0" smtClean="0">
                <a:solidFill>
                  <a:srgbClr val="0070C0"/>
                </a:solidFill>
              </a:rPr>
              <a:t>Прием </a:t>
            </a:r>
            <a:r>
              <a:rPr lang="ru-RU" sz="1200" b="1" smtClean="0">
                <a:solidFill>
                  <a:srgbClr val="0070C0"/>
                </a:solidFill>
              </a:rPr>
              <a:t>заявок </a:t>
            </a:r>
            <a:r>
              <a:rPr lang="ru-RU" sz="1200" b="1" smtClean="0">
                <a:solidFill>
                  <a:srgbClr val="0070C0"/>
                </a:solidFill>
              </a:rPr>
              <a:t>13.01.2022 </a:t>
            </a:r>
            <a:r>
              <a:rPr lang="ru-RU" sz="1200" b="1" dirty="0" smtClean="0">
                <a:solidFill>
                  <a:srgbClr val="0070C0"/>
                </a:solidFill>
              </a:rPr>
              <a:t>– 15.02.2022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Аукцион 16.02.2022</a:t>
            </a:r>
            <a:endParaRPr lang="ru-RU" sz="1200" dirty="0">
              <a:solidFill>
                <a:srgbClr val="0070C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897" y="6421005"/>
            <a:ext cx="6680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 smtClean="0"/>
              <a:t>atomproperty.ru </a:t>
            </a:r>
            <a:r>
              <a:rPr lang="ru-RU" sz="1400" b="1" dirty="0" smtClean="0"/>
              <a:t>и ЭТП: 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48286" y="26196"/>
            <a:ext cx="1751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Приложение № 6.11</a:t>
            </a:r>
          </a:p>
        </p:txBody>
      </p:sp>
      <p:pic>
        <p:nvPicPr>
          <p:cNvPr id="26" name="Picture 2" descr="Картинки по запросу росатом логотип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1818488" y="3469193"/>
            <a:ext cx="249374" cy="248012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66" y="1375822"/>
            <a:ext cx="2323032" cy="27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902" y="4449962"/>
            <a:ext cx="2672982" cy="17229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9887" y="4369778"/>
            <a:ext cx="1980580" cy="192219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4631"/>
              </p:ext>
            </p:extLst>
          </p:nvPr>
        </p:nvGraphicFramePr>
        <p:xfrm>
          <a:off x="5638601" y="3486988"/>
          <a:ext cx="2854607" cy="1502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9753">
                  <a:extLst>
                    <a:ext uri="{9D8B030D-6E8A-4147-A177-3AD203B41FA5}">
                      <a16:colId xmlns:a16="http://schemas.microsoft.com/office/drawing/2014/main" val="6910751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3417478461"/>
                    </a:ext>
                  </a:extLst>
                </a:gridCol>
                <a:gridCol w="226822">
                  <a:extLst>
                    <a:ext uri="{9D8B030D-6E8A-4147-A177-3AD203B41FA5}">
                      <a16:colId xmlns:a16="http://schemas.microsoft.com/office/drawing/2014/main" val="4273109577"/>
                    </a:ext>
                  </a:extLst>
                </a:gridCol>
              </a:tblGrid>
              <a:tr h="257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Здание склада, литера 67, назначение </a:t>
                      </a:r>
                      <a:r>
                        <a:rPr lang="ru-RU" sz="600" u="none" strike="noStrike" dirty="0" smtClean="0">
                          <a:effectLst/>
                        </a:rPr>
                        <a:t>складское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1 045,0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9046369"/>
                  </a:ext>
                </a:extLst>
              </a:tr>
              <a:tr h="147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Здание склада</a:t>
                      </a:r>
                      <a:r>
                        <a:rPr lang="ru-RU" sz="600" u="none" strike="noStrike" dirty="0" smtClean="0">
                          <a:effectLst/>
                        </a:rPr>
                        <a:t>,. </a:t>
                      </a:r>
                      <a:r>
                        <a:rPr lang="ru-RU" sz="600" u="none" strike="noStrike" dirty="0">
                          <a:effectLst/>
                        </a:rPr>
                        <a:t>Литер А; назначение: складское. 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935,5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3956648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Здание склада, литер 1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955,9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6431971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Тепловая сеть от УТ-1 до здания лит.1, литер 2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86,5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6990283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Водопроводная сеть (производственная) от сущ. кол. ВК-2 до здания лит. 1, литер 3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56,6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2014896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</a:rPr>
                        <a:t>Водопроводная сеть от кол. №1 до здания лит. 1, литер 4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129,35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71767007"/>
                  </a:ext>
                </a:extLst>
              </a:tr>
              <a:tr h="219611">
                <a:tc>
                  <a:txBody>
                    <a:bodyPr/>
                    <a:lstStyle/>
                    <a:p>
                      <a:pPr algn="l" fontAlgn="t"/>
                      <a:r>
                        <a:rPr lang="ru-RU" sz="600" u="none" strike="noStrike">
                          <a:effectLst/>
                        </a:rPr>
                        <a:t>Водопроводная сеть от кол. №1* (5856) до колодца К-2 (1361), через кол. 1, литер 5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101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686438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379923" y="425579"/>
            <a:ext cx="1330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23.12.2021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</TotalTime>
  <Words>255</Words>
  <Application>Microsoft Office PowerPoint</Application>
  <PresentationFormat>Экран (4:3)</PresentationFormat>
  <Paragraphs>55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 Имущественный комплекс: "Складское хозяйство"  Свердловская область, г Новоуральск, ул. Шевченко, 2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Леонтьева Мария Павловна</cp:lastModifiedBy>
  <cp:revision>70</cp:revision>
  <dcterms:created xsi:type="dcterms:W3CDTF">2016-10-31T13:36:47Z</dcterms:created>
  <dcterms:modified xsi:type="dcterms:W3CDTF">2022-01-14T05:53:31Z</dcterms:modified>
</cp:coreProperties>
</file>