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media/image2.png" ContentType="image/png"/>
  <Override PartName="/ppt/media/image7.jpeg" ContentType="image/jpeg"/>
  <Override PartName="/ppt/media/image6.jpeg" ContentType="image/jpeg"/>
  <Override PartName="/ppt/media/image1.png" ContentType="image/png"/>
  <Override PartName="/ppt/media/image3.png" ContentType="image/png"/>
  <Override PartName="/ppt/media/image5.jpeg" ContentType="image/jpeg"/>
  <Override PartName="/ppt/media/image4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heme/theme2.xml" ContentType="application/vnd.openxmlformats-officedocument.them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</p:sldIdLst>
  <p:sldSz cx="9144000" cy="6858000"/>
  <p:notesSz cx="6797675" cy="99266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FE03377F-C3EA-496E-B705-298F2C782507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160" cy="3721320"/>
          </a:xfrm>
          <a:prstGeom prst="rect">
            <a:avLst/>
          </a:prstGeom>
          <a:ln w="0">
            <a:noFill/>
          </a:ln>
        </p:spPr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sldNum" idx="7"/>
          </p:nvPr>
        </p:nvSpPr>
        <p:spPr>
          <a:xfrm>
            <a:off x="3850560" y="9428760"/>
            <a:ext cx="2944080" cy="49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EEEFF1D-86D8-433A-B05D-31E3AD4560EC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A3BFB36-7491-4CC9-9513-976CC3F005F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A78C845-2E76-4831-A3C8-E314E87597F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4D50E24-D2F7-4E4C-AA25-0B6DE071D13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D84B8C1-D7F5-400E-B586-B9CAF786878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F8A03BE-4AFC-4FB1-B81A-205A3BDFD07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E8E523D-517C-4345-9490-3C0876225B5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57342F0-D101-49FA-8372-45BFED9E893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8220259-2457-430D-A133-117BDAC474A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2C3A99F-B0D1-4AD8-A9AC-FCB491BDE47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6C4B8B9-8F84-4E7B-B6E6-92DCD9E1305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07C175F-059B-4169-B2DD-7D1AC9F6ECE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327C146-C00D-46E9-96F8-6BCF15FD948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233013C-F878-4AF1-B6EC-2B6A226A5100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hyperlink" Target="https://atomproperty.ru/rent/72493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2"/>
          <p:cNvSpPr/>
          <p:nvPr/>
        </p:nvSpPr>
        <p:spPr>
          <a:xfrm>
            <a:off x="251640" y="1222560"/>
            <a:ext cx="4967280" cy="311688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46" name="Picture 2" descr=""/>
          <p:cNvPicPr/>
          <p:nvPr/>
        </p:nvPicPr>
        <p:blipFill>
          <a:blip r:embed="rId1"/>
          <a:stretch/>
        </p:blipFill>
        <p:spPr>
          <a:xfrm>
            <a:off x="0" y="360"/>
            <a:ext cx="9142560" cy="685656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2"/>
          <p:cNvSpPr/>
          <p:nvPr/>
        </p:nvSpPr>
        <p:spPr>
          <a:xfrm>
            <a:off x="216360" y="179640"/>
            <a:ext cx="9142560" cy="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000" rIns="90000" tIns="360" bIns="360" anchor="ctr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68360" y="77760"/>
            <a:ext cx="8205840" cy="703800"/>
          </a:xfrm>
          <a:prstGeom prst="rect">
            <a:avLst/>
          </a:prstGeom>
          <a:noFill/>
          <a:ln w="0">
            <a:noFill/>
          </a:ln>
          <a:effectLst>
            <a:outerShdw dist="16800" dir="2700000" blurRad="0" rotWithShape="0">
              <a:srgbClr val="0000ff">
                <a:alpha val="50000"/>
              </a:srgbClr>
            </a:outerShdw>
          </a:effectLst>
        </p:spPr>
        <p:txBody>
          <a:bodyPr numCol="1" spcCol="0" lIns="0" rIns="0" tIns="0" bIns="0" anchor="ctr">
            <a:normAutofit fontScale="73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ffffff"/>
                </a:solidFill>
                <a:latin typeface="Arial"/>
              </a:rPr>
              <a:t>АО</a:t>
            </a:r>
            <a:r>
              <a:rPr b="1" lang="en-US" sz="24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ru-RU" sz="2400" spc="-1" strike="noStrike">
                <a:solidFill>
                  <a:srgbClr val="ffffff"/>
                </a:solidFill>
                <a:latin typeface="Arial"/>
              </a:rPr>
              <a:t>«НПО «ЦНИИТМАШ» г. Москва, ул. Шарикоподшипниковская, дом 4, корпус 1, этаж 2, помещение </a:t>
            </a:r>
            <a:r>
              <a:rPr b="1" lang="en-US" sz="2400" spc="-1" strike="noStrike">
                <a:solidFill>
                  <a:srgbClr val="ffffff"/>
                </a:solidFill>
                <a:latin typeface="Arial"/>
              </a:rPr>
              <a:t>XIII</a:t>
            </a:r>
            <a:r>
              <a:rPr b="1" lang="ru-RU" sz="2400" spc="-1" strike="noStrike">
                <a:solidFill>
                  <a:srgbClr val="ffffff"/>
                </a:solidFill>
                <a:latin typeface="Arial"/>
              </a:rPr>
              <a:t>, комнаты № </a:t>
            </a:r>
            <a:r>
              <a:rPr b="1" lang="en-US" sz="2400" spc="-1" strike="noStrike">
                <a:solidFill>
                  <a:srgbClr val="ffffff"/>
                </a:solidFill>
                <a:latin typeface="Arial"/>
              </a:rPr>
              <a:t>3</a:t>
            </a:r>
            <a:r>
              <a:rPr b="1" lang="ru-RU" sz="2400" spc="-1" strike="noStrike">
                <a:solidFill>
                  <a:srgbClr val="ffffff"/>
                </a:solidFill>
                <a:latin typeface="Arial"/>
              </a:rPr>
              <a:t>а, 3б площадью 27,0 кв. м.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Прямоугольник 69"/>
          <p:cNvSpPr/>
          <p:nvPr/>
        </p:nvSpPr>
        <p:spPr>
          <a:xfrm>
            <a:off x="85320" y="6505560"/>
            <a:ext cx="219600" cy="3027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chemeClr val="accent2">
                    <a:lumMod val="75000"/>
                  </a:schemeClr>
                </a:solidFill>
                <a:latin typeface="Calibri"/>
                <a:ea typeface="DejaVu Sans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TextBox 170"/>
          <p:cNvSpPr/>
          <p:nvPr/>
        </p:nvSpPr>
        <p:spPr>
          <a:xfrm>
            <a:off x="5644080" y="1301400"/>
            <a:ext cx="3418560" cy="283680"/>
          </a:xfrm>
          <a:prstGeom prst="rect">
            <a:avLst/>
          </a:prstGeom>
          <a:gradFill rotWithShape="0">
            <a:gsLst>
              <a:gs pos="0">
                <a:srgbClr val="2371ab">
                  <a:alpha val="80000"/>
                </a:srgbClr>
              </a:gs>
              <a:gs pos="100000">
                <a:srgbClr val="2e94de">
                  <a:alpha val="80000"/>
                </a:srgbClr>
              </a:gs>
            </a:gsLst>
            <a:lin ang="16200000"/>
          </a:gradFill>
          <a:ln w="9525">
            <a:solidFill>
              <a:srgbClr val="4093cf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9720" rIns="99720" tIns="56880" bIns="56880" anchor="ctr">
            <a:noAutofit/>
          </a:bodyPr>
          <a:p>
            <a:pPr algn="ctr">
              <a:lnSpc>
                <a:spcPct val="90000"/>
              </a:lnSpc>
              <a:spcAft>
                <a:spcPts val="420"/>
              </a:spcAft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Arial"/>
                <a:ea typeface="DejaVu Sans"/>
              </a:rPr>
              <a:t>Здание (я)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Полилиния 194"/>
          <p:cNvSpPr/>
          <p:nvPr/>
        </p:nvSpPr>
        <p:spPr>
          <a:xfrm>
            <a:off x="5637960" y="1556640"/>
            <a:ext cx="3469320" cy="1666440"/>
          </a:xfrm>
          <a:custGeom>
            <a:avLst/>
            <a:gdLst>
              <a:gd name="textAreaLeft" fmla="*/ 0 w 3469320"/>
              <a:gd name="textAreaRight" fmla="*/ 3470760 w 3469320"/>
              <a:gd name="textAreaTop" fmla="*/ 0 h 1666440"/>
              <a:gd name="textAreaBottom" fmla="*/ 1667880 h 1666440"/>
            </a:gdLst>
            <a:ahLst/>
            <a:rect l="textAreaLeft" t="textAreaTop" r="textAreaRight" b="textAreaBottom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180000">
              <a:lnSpc>
                <a:spcPct val="100000"/>
              </a:lnSpc>
            </a:pPr>
            <a:endParaRPr b="0" lang="ru-RU" sz="11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2" name="Полилиния 87"/>
          <p:cNvSpPr/>
          <p:nvPr/>
        </p:nvSpPr>
        <p:spPr>
          <a:xfrm>
            <a:off x="5648400" y="1608840"/>
            <a:ext cx="3447720" cy="1498680"/>
          </a:xfrm>
          <a:custGeom>
            <a:avLst/>
            <a:gdLst>
              <a:gd name="textAreaLeft" fmla="*/ 0 w 3447720"/>
              <a:gd name="textAreaRight" fmla="*/ 3449160 w 3447720"/>
              <a:gd name="textAreaTop" fmla="*/ 0 h 1498680"/>
              <a:gd name="textAreaBottom" fmla="*/ 1500120 h 1498680"/>
            </a:gdLst>
            <a:ahLst/>
            <a:rect l="textAreaLeft" t="textAreaTop" r="textAreaRight" b="textAreaBottom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180000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Количество строений/этажей/этаж: </a:t>
            </a:r>
            <a:r>
              <a:rPr b="1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5 </a:t>
            </a:r>
            <a:r>
              <a:rPr b="1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этажей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180000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Общая площадь: </a:t>
            </a:r>
            <a:r>
              <a:rPr b="1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10 257,00 кв. м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180000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Свободная площадь: 107,90 кв. м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180000">
              <a:lnSpc>
                <a:spcPct val="100000"/>
              </a:lnSpc>
            </a:pP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TextBox 88"/>
          <p:cNvSpPr/>
          <p:nvPr/>
        </p:nvSpPr>
        <p:spPr>
          <a:xfrm>
            <a:off x="5671080" y="2638800"/>
            <a:ext cx="3418560" cy="284760"/>
          </a:xfrm>
          <a:prstGeom prst="rect">
            <a:avLst/>
          </a:prstGeom>
          <a:gradFill rotWithShape="0">
            <a:gsLst>
              <a:gs pos="0">
                <a:srgbClr val="2371ab">
                  <a:alpha val="80000"/>
                </a:srgbClr>
              </a:gs>
              <a:gs pos="100000">
                <a:srgbClr val="2e94de">
                  <a:alpha val="80000"/>
                </a:srgbClr>
              </a:gs>
            </a:gsLst>
            <a:lin ang="16200000"/>
          </a:gradFill>
          <a:ln w="9525">
            <a:solidFill>
              <a:srgbClr val="4093cf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9720" rIns="99720" tIns="56880" bIns="56880" anchor="ctr">
            <a:noAutofit/>
          </a:bodyPr>
          <a:p>
            <a:pPr algn="ctr">
              <a:lnSpc>
                <a:spcPct val="90000"/>
              </a:lnSpc>
              <a:spcAft>
                <a:spcPts val="420"/>
              </a:spcAft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Arial"/>
                <a:ea typeface="DejaVu Sans"/>
              </a:rPr>
              <a:t>Инженерные коммуникации (мощности)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Прямоугольник 1"/>
          <p:cNvSpPr/>
          <p:nvPr/>
        </p:nvSpPr>
        <p:spPr>
          <a:xfrm>
            <a:off x="5615640" y="2983680"/>
            <a:ext cx="3336840" cy="1078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180000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Электричество: 2 000 кВА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180000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Водоснабжение: 1 000 куб. м./ мес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180000">
              <a:lnSpc>
                <a:spcPct val="100000"/>
              </a:lnSpc>
              <a:tabLst>
                <a:tab algn="l" pos="270000"/>
              </a:tabLst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Канализация: </a:t>
            </a:r>
            <a:r>
              <a:rPr b="1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D </a:t>
            </a:r>
            <a:r>
              <a:rPr b="1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1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00 </a:t>
            </a:r>
            <a:r>
              <a:rPr b="1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мм; Максимальная степень наполнения 0,6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180000">
              <a:lnSpc>
                <a:spcPct val="100000"/>
              </a:lnSpc>
              <a:tabLst>
                <a:tab algn="l" pos="270000"/>
              </a:tabLst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Теплоснабжение:</a:t>
            </a:r>
            <a:r>
              <a:rPr b="1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 0,49 </a:t>
            </a:r>
            <a:r>
              <a:rPr b="1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Гкал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marL="180000">
              <a:lnSpc>
                <a:spcPct val="100000"/>
              </a:lnSpc>
              <a:tabLst>
                <a:tab algn="l" pos="270000"/>
              </a:tabLst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Газоснабжение: -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" name="Picture 2" descr=""/>
          <p:cNvPicPr/>
          <p:nvPr/>
        </p:nvPicPr>
        <p:blipFill>
          <a:blip r:embed="rId2"/>
          <a:stretch/>
        </p:blipFill>
        <p:spPr>
          <a:xfrm>
            <a:off x="198360" y="1302840"/>
            <a:ext cx="5370480" cy="3361680"/>
          </a:xfrm>
          <a:prstGeom prst="rect">
            <a:avLst/>
          </a:prstGeom>
          <a:ln w="0">
            <a:noFill/>
          </a:ln>
          <a:effectLst>
            <a:outerShdw algn="tl" blurRad="291960" dir="2700000" dist="138479" rotWithShape="0">
              <a:srgbClr val="333333">
                <a:alpha val="65000"/>
              </a:srgbClr>
            </a:outerShdw>
          </a:effectLst>
        </p:spPr>
      </p:pic>
      <p:sp>
        <p:nvSpPr>
          <p:cNvPr id="56" name="TextBox 8"/>
          <p:cNvSpPr/>
          <p:nvPr/>
        </p:nvSpPr>
        <p:spPr>
          <a:xfrm>
            <a:off x="141120" y="6485040"/>
            <a:ext cx="327816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558ed5"/>
                </a:solidFill>
                <a:latin typeface="Calibri"/>
                <a:ea typeface="DejaVu Sans"/>
                <a:hlinkClick r:id="rId3"/>
              </a:rPr>
              <a:t>https://atomproperty.ru/rent/72493/</a:t>
            </a:r>
            <a:r>
              <a:rPr b="1" lang="en-US" sz="1400" spc="-1" strike="noStrike">
                <a:solidFill>
                  <a:srgbClr val="558ed5"/>
                </a:solidFill>
                <a:latin typeface="Calibri"/>
                <a:ea typeface="DejaVu Sans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" name="Picture 2" descr=""/>
          <p:cNvPicPr/>
          <p:nvPr/>
        </p:nvPicPr>
        <p:blipFill>
          <a:blip r:embed="rId4"/>
          <a:stretch/>
        </p:blipFill>
        <p:spPr>
          <a:xfrm>
            <a:off x="195840" y="4593240"/>
            <a:ext cx="2411280" cy="163548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3" descr=""/>
          <p:cNvPicPr/>
          <p:nvPr/>
        </p:nvPicPr>
        <p:blipFill>
          <a:blip r:embed="rId5"/>
          <a:stretch/>
        </p:blipFill>
        <p:spPr>
          <a:xfrm>
            <a:off x="218160" y="1301400"/>
            <a:ext cx="5328360" cy="3362760"/>
          </a:xfrm>
          <a:prstGeom prst="rect">
            <a:avLst/>
          </a:prstGeom>
          <a:ln w="0">
            <a:noFill/>
          </a:ln>
        </p:spPr>
      </p:pic>
      <p:sp>
        <p:nvSpPr>
          <p:cNvPr id="59" name="Прямоугольник 4"/>
          <p:cNvSpPr/>
          <p:nvPr/>
        </p:nvSpPr>
        <p:spPr>
          <a:xfrm rot="12265200">
            <a:off x="1672560" y="2652480"/>
            <a:ext cx="715320" cy="328320"/>
          </a:xfrm>
          <a:prstGeom prst="rect">
            <a:avLst/>
          </a:prstGeom>
          <a:solidFill>
            <a:srgbClr val="ff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60" name="Рисунок 7" descr=""/>
          <p:cNvPicPr/>
          <p:nvPr/>
        </p:nvPicPr>
        <p:blipFill>
          <a:blip r:embed="rId6"/>
          <a:stretch/>
        </p:blipFill>
        <p:spPr>
          <a:xfrm>
            <a:off x="7102800" y="4176360"/>
            <a:ext cx="1539720" cy="2567160"/>
          </a:xfrm>
          <a:prstGeom prst="rect">
            <a:avLst/>
          </a:prstGeom>
          <a:ln w="0">
            <a:noFill/>
          </a:ln>
        </p:spPr>
      </p:pic>
      <p:pic>
        <p:nvPicPr>
          <p:cNvPr id="61" name="Рисунок 11" descr=""/>
          <p:cNvPicPr/>
          <p:nvPr/>
        </p:nvPicPr>
        <p:blipFill>
          <a:blip r:embed="rId7"/>
          <a:stretch/>
        </p:blipFill>
        <p:spPr>
          <a:xfrm>
            <a:off x="5214960" y="4245480"/>
            <a:ext cx="1484280" cy="2474640"/>
          </a:xfrm>
          <a:prstGeom prst="rect">
            <a:avLst/>
          </a:prstGeom>
          <a:ln w="0">
            <a:noFill/>
          </a:ln>
        </p:spPr>
      </p:pic>
      <p:pic>
        <p:nvPicPr>
          <p:cNvPr id="62" name="Рисунок 13" descr=""/>
          <p:cNvPicPr/>
          <p:nvPr/>
        </p:nvPicPr>
        <p:blipFill>
          <a:blip r:embed="rId8"/>
          <a:stretch/>
        </p:blipFill>
        <p:spPr>
          <a:xfrm>
            <a:off x="3231720" y="4325040"/>
            <a:ext cx="1484280" cy="247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5655</TotalTime>
  <Application>LibreOffice/7.5.3.2$Linux_X86_64 LibreOffice_project/50$Build-2</Application>
  <AppVersion>15.0000</AppVersion>
  <Words>107</Words>
  <Paragraphs>14</Paragraphs>
  <Company>Rosatom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2016-10-31T13:36:47Z</dcterms:created>
  <dc:creator>Горина Зоя Александровна</dc:creator>
  <dc:description/>
  <dc:language>ru-RU</dc:language>
  <cp:lastModifiedBy/>
  <cp:lastPrinted>2019-03-05T12:23:02Z</cp:lastPrinted>
  <dcterms:modified xsi:type="dcterms:W3CDTF">2024-03-22T10:44:26Z</dcterms:modified>
  <cp:revision>117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1</vt:i4>
  </property>
</Properties>
</file>