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media/image5.png" ContentType="image/png"/>
  <Override PartName="/ppt/media/image2.png" ContentType="image/png"/>
  <Override PartName="/ppt/media/image7.jpeg" ContentType="image/jpeg"/>
  <Override PartName="/ppt/media/image6.jpeg" ContentType="image/jpeg"/>
  <Override PartName="/ppt/media/image1.png" ContentType="image/png"/>
  <Override PartName="/ppt/media/image3.png" ContentType="image/png"/>
  <Override PartName="/ppt/media/image4.jpeg" ContentType="image/jpe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7675" cy="992663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9868EEE-171D-4056-B426-2157865C1711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  <a:ln w="0">
            <a:noFill/>
          </a:ln>
        </p:spPr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sldNum" idx="7"/>
          </p:nvPr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1448B40-D167-4F81-B056-27591B0FE76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FFADB5-C330-469B-9BC0-E46607774E2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1E0ED4-94EC-47BC-9203-2EC456DCF72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9BDC84-37C4-4792-ADC6-D7A9E66D713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B9AB0C-2964-445A-BA30-EAE60A04917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DB975F-BA38-42BA-917C-1857D7150E3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1156B9-F1DF-4A5A-AF67-F7462AAED8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A6273E-77EB-4949-A5D0-CBD3B2E5747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ECA562-5A1E-4E99-BFE3-CEA3CB95062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C05598-6851-4693-BD58-337925FEC86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C4C75D-0536-42AA-8FBE-ECC49F412A4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647DCB-4345-474C-A781-6D78D1F907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0F929E-F05D-4F0D-9A91-A8D0AC9329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CA5F323-38EC-48D1-BA78-3A73AEF8917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hyperlink" Target="https://atomproperty.ru/rent/72941/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slideLayout" Target="../slideLayouts/slideLayout1.xml"/><Relationship Id="rId10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2"/>
          <p:cNvSpPr/>
          <p:nvPr/>
        </p:nvSpPr>
        <p:spPr>
          <a:xfrm>
            <a:off x="251640" y="1222560"/>
            <a:ext cx="4968360" cy="3117960"/>
          </a:xfrm>
          <a:prstGeom prst="rect">
            <a:avLst/>
          </a:prstGeom>
          <a:solidFill>
            <a:schemeClr val="bg1">
              <a:alpha val="23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48" name="Picture 2" descr=""/>
          <p:cNvPicPr/>
          <p:nvPr/>
        </p:nvPicPr>
        <p:blipFill>
          <a:blip r:embed="rId1"/>
          <a:stretch/>
        </p:blipFill>
        <p:spPr>
          <a:xfrm>
            <a:off x="288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49" name="Rectangle 2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tIns="360" bIns="360" anchor="ctr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68360" y="77760"/>
            <a:ext cx="8206920" cy="704880"/>
          </a:xfrm>
          <a:prstGeom prst="rect">
            <a:avLst/>
          </a:prstGeom>
          <a:noFill/>
          <a:ln w="0">
            <a:noFill/>
          </a:ln>
          <a:effectLst>
            <a:outerShdw dist="17819" dir="2700000" blurRad="0" rotWithShape="0">
              <a:srgbClr val="0000ff">
                <a:alpha val="50000"/>
              </a:srgbClr>
            </a:outerShdw>
          </a:effectLst>
        </p:spPr>
        <p:txBody>
          <a:bodyPr numCol="1" spcCol="0" lIns="0" rIns="0" tIns="0" bIns="0" anchor="ctr">
            <a:normAutofit fontScale="73000"/>
          </a:bodyPr>
          <a:p>
            <a:pPr indent="0" algn="ctr"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</a:rPr>
              <a:t>АО</a:t>
            </a: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ru-RU" sz="2400" spc="-1" strike="noStrike">
                <a:solidFill>
                  <a:srgbClr val="ffffff"/>
                </a:solidFill>
                <a:latin typeface="Arial"/>
              </a:rPr>
              <a:t>«НПО «ЦНИИТМАШ» г. Москва, ул. Шарикоподшипниковская, дом 4, корпус 2, мансарда, помещение </a:t>
            </a: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VI</a:t>
            </a:r>
            <a:r>
              <a:rPr b="1" lang="ru-RU" sz="2400" spc="-1" strike="noStrike">
                <a:solidFill>
                  <a:srgbClr val="ffffff"/>
                </a:solidFill>
                <a:latin typeface="Arial"/>
              </a:rPr>
              <a:t>, комната № 19 площадью 12,20 кв. м.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Прямоугольник 69"/>
          <p:cNvSpPr/>
          <p:nvPr/>
        </p:nvSpPr>
        <p:spPr>
          <a:xfrm>
            <a:off x="85320" y="6505560"/>
            <a:ext cx="220680" cy="30276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Box 170"/>
          <p:cNvSpPr/>
          <p:nvPr/>
        </p:nvSpPr>
        <p:spPr>
          <a:xfrm>
            <a:off x="5602320" y="1218600"/>
            <a:ext cx="3419640" cy="284760"/>
          </a:xfrm>
          <a:prstGeom prst="rect">
            <a:avLst/>
          </a:prstGeom>
          <a:gradFill rotWithShape="0">
            <a:gsLst>
              <a:gs pos="0">
                <a:srgbClr val="2371ab">
                  <a:alpha val="80000"/>
                </a:srgbClr>
              </a:gs>
              <a:gs pos="100000">
                <a:srgbClr val="2e94de">
                  <a:alpha val="80000"/>
                </a:srgbClr>
              </a:gs>
            </a:gsLst>
            <a:lin ang="16200000"/>
          </a:gradFill>
          <a:ln w="9525">
            <a:solidFill>
              <a:srgbClr val="4093cf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9720" rIns="99720" tIns="56880" bIns="56880" anchor="ctr">
            <a:noAutofit/>
          </a:bodyPr>
          <a:p>
            <a:pPr algn="ctr">
              <a:lnSpc>
                <a:spcPct val="90000"/>
              </a:lnSpc>
              <a:spcAft>
                <a:spcPts val="420"/>
              </a:spcAft>
              <a:tabLst>
                <a:tab algn="l" pos="0"/>
              </a:tabLst>
            </a:pPr>
            <a:r>
              <a:rPr b="1" lang="ru-RU" sz="1200" spc="-1" strike="noStrike">
                <a:solidFill>
                  <a:srgbClr val="ffffff"/>
                </a:solidFill>
                <a:latin typeface="Arial"/>
              </a:rPr>
              <a:t>Здание (я)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Полилиния 194"/>
          <p:cNvSpPr/>
          <p:nvPr/>
        </p:nvSpPr>
        <p:spPr>
          <a:xfrm>
            <a:off x="5637960" y="1556640"/>
            <a:ext cx="3470400" cy="1667520"/>
          </a:xfrm>
          <a:custGeom>
            <a:avLst/>
            <a:gdLst>
              <a:gd name="textAreaLeft" fmla="*/ 0 w 3470400"/>
              <a:gd name="textAreaRight" fmla="*/ 3470760 w 3470400"/>
              <a:gd name="textAreaTop" fmla="*/ 0 h 1667520"/>
              <a:gd name="textAreaBottom" fmla="*/ 1667880 h 1667520"/>
            </a:gdLst>
            <a:ahLst/>
            <a:rect l="textAreaLeft" t="textAreaTop" r="textAreaRight" b="textAreaBottom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1800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Полилиния 87"/>
          <p:cNvSpPr/>
          <p:nvPr/>
        </p:nvSpPr>
        <p:spPr>
          <a:xfrm>
            <a:off x="5648400" y="1608840"/>
            <a:ext cx="3448800" cy="911160"/>
          </a:xfrm>
          <a:custGeom>
            <a:avLst/>
            <a:gdLst>
              <a:gd name="textAreaLeft" fmla="*/ 0 w 3448800"/>
              <a:gd name="textAreaRight" fmla="*/ 3449160 w 3448800"/>
              <a:gd name="textAreaTop" fmla="*/ 0 h 911160"/>
              <a:gd name="textAreaBottom" fmla="*/ 911520 h 911160"/>
            </a:gdLst>
            <a:ahLst/>
            <a:rect l="textAreaLeft" t="textAreaTop" r="textAreaRight" b="textAreaBottom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180000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Количество строений/этажей/этаж: 2 этажа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Общая площадь: 6 625,10 кв. м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Свободная площадь: 168,70 кв. м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TextBox 88"/>
          <p:cNvSpPr/>
          <p:nvPr/>
        </p:nvSpPr>
        <p:spPr>
          <a:xfrm>
            <a:off x="5569920" y="2340000"/>
            <a:ext cx="3419640" cy="285840"/>
          </a:xfrm>
          <a:prstGeom prst="rect">
            <a:avLst/>
          </a:prstGeom>
          <a:gradFill rotWithShape="0">
            <a:gsLst>
              <a:gs pos="0">
                <a:srgbClr val="2371ab">
                  <a:alpha val="80000"/>
                </a:srgbClr>
              </a:gs>
              <a:gs pos="100000">
                <a:srgbClr val="2e94de">
                  <a:alpha val="80000"/>
                </a:srgbClr>
              </a:gs>
            </a:gsLst>
            <a:lin ang="16200000"/>
          </a:gradFill>
          <a:ln w="9525">
            <a:solidFill>
              <a:srgbClr val="4093cf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9720" rIns="99720" tIns="56880" bIns="56880" anchor="ctr">
            <a:noAutofit/>
          </a:bodyPr>
          <a:p>
            <a:pPr algn="ctr">
              <a:lnSpc>
                <a:spcPct val="90000"/>
              </a:lnSpc>
              <a:spcAft>
                <a:spcPts val="420"/>
              </a:spcAft>
              <a:tabLst>
                <a:tab algn="l" pos="0"/>
              </a:tabLst>
            </a:pPr>
            <a:r>
              <a:rPr b="1" lang="ru-RU" sz="1200" spc="-1" strike="noStrike">
                <a:solidFill>
                  <a:srgbClr val="ffffff"/>
                </a:solidFill>
                <a:latin typeface="Arial"/>
              </a:rPr>
              <a:t>Инженерные коммуникации (мощности)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Прямоугольник 1"/>
          <p:cNvSpPr/>
          <p:nvPr/>
        </p:nvSpPr>
        <p:spPr>
          <a:xfrm>
            <a:off x="5637960" y="2700360"/>
            <a:ext cx="3337920" cy="1079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180000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Электричество: 1 260 кВА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Водоснабжение: 5 000 куб. м./ мес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  <a:tabLst>
                <a:tab algn="l" pos="270000"/>
              </a:tabLst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Канализация: </a:t>
            </a:r>
            <a:r>
              <a:rPr b="1" lang="en-US" sz="1100" spc="-1" strike="noStrike">
                <a:solidFill>
                  <a:srgbClr val="000000"/>
                </a:solidFill>
                <a:latin typeface="Calibri"/>
              </a:rPr>
              <a:t>D 200 </a:t>
            </a: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мм; Максимальная степень наполнения 0,6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  <a:tabLst>
                <a:tab algn="l" pos="270000"/>
              </a:tabLst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Теплоснабжение: 3,06 Гкал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  <a:tabLst>
                <a:tab algn="l" pos="270000"/>
              </a:tabLst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Газоснабжение: -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7" name="Picture 2" descr=""/>
          <p:cNvPicPr/>
          <p:nvPr/>
        </p:nvPicPr>
        <p:blipFill>
          <a:blip r:embed="rId2"/>
          <a:stretch/>
        </p:blipFill>
        <p:spPr>
          <a:xfrm>
            <a:off x="198360" y="1302840"/>
            <a:ext cx="5371560" cy="3362760"/>
          </a:xfrm>
          <a:prstGeom prst="rect">
            <a:avLst/>
          </a:prstGeom>
          <a:ln w="0">
            <a:noFill/>
          </a:ln>
          <a:effectLst>
            <a:outerShdw algn="tl" blurRad="29196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58" name="TextBox 8"/>
          <p:cNvSpPr/>
          <p:nvPr/>
        </p:nvSpPr>
        <p:spPr>
          <a:xfrm>
            <a:off x="107640" y="6453360"/>
            <a:ext cx="667980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 u="sng">
                <a:solidFill>
                  <a:srgbClr val="0000ff"/>
                </a:solidFill>
                <a:uFillTx/>
                <a:latin typeface="Calibri"/>
                <a:ea typeface="Tahoma"/>
                <a:hlinkClick r:id="rId3"/>
              </a:rPr>
              <a:t>https://atomproperty.ru/rent/72941/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9" name="Picture 3" descr=""/>
          <p:cNvPicPr/>
          <p:nvPr/>
        </p:nvPicPr>
        <p:blipFill>
          <a:blip r:embed="rId4"/>
          <a:stretch/>
        </p:blipFill>
        <p:spPr>
          <a:xfrm>
            <a:off x="166320" y="1218960"/>
            <a:ext cx="5329440" cy="3363840"/>
          </a:xfrm>
          <a:prstGeom prst="rect">
            <a:avLst/>
          </a:prstGeom>
          <a:ln w="0">
            <a:noFill/>
          </a:ln>
        </p:spPr>
      </p:pic>
      <p:pic>
        <p:nvPicPr>
          <p:cNvPr id="60" name="Picture 2" descr="C:\Users\LALisichenko\Documents\@_disk_D\Фото пом ЦНИИТМАШ\корпуса, внешний вид\IMG_0285.JPG"/>
          <p:cNvPicPr/>
          <p:nvPr/>
        </p:nvPicPr>
        <p:blipFill>
          <a:blip r:embed="rId5"/>
          <a:stretch/>
        </p:blipFill>
        <p:spPr>
          <a:xfrm>
            <a:off x="1447920" y="4664880"/>
            <a:ext cx="2547720" cy="1728360"/>
          </a:xfrm>
          <a:prstGeom prst="rect">
            <a:avLst/>
          </a:prstGeom>
          <a:ln w="0">
            <a:noFill/>
          </a:ln>
        </p:spPr>
      </p:pic>
      <p:pic>
        <p:nvPicPr>
          <p:cNvPr id="61" name="Picture 3" descr=""/>
          <p:cNvPicPr/>
          <p:nvPr/>
        </p:nvPicPr>
        <p:blipFill>
          <a:blip r:embed="rId6"/>
          <a:stretch/>
        </p:blipFill>
        <p:spPr>
          <a:xfrm rot="21029400">
            <a:off x="2575440" y="2467440"/>
            <a:ext cx="817200" cy="628200"/>
          </a:xfrm>
          <a:prstGeom prst="rect">
            <a:avLst/>
          </a:prstGeom>
          <a:ln w="0">
            <a:noFill/>
          </a:ln>
        </p:spPr>
      </p:pic>
      <p:pic>
        <p:nvPicPr>
          <p:cNvPr id="62" name="" descr=""/>
          <p:cNvPicPr/>
          <p:nvPr/>
        </p:nvPicPr>
        <p:blipFill>
          <a:blip r:embed="rId7"/>
          <a:stretch/>
        </p:blipFill>
        <p:spPr>
          <a:xfrm>
            <a:off x="4429440" y="4140000"/>
            <a:ext cx="1754640" cy="2340000"/>
          </a:xfrm>
          <a:prstGeom prst="rect">
            <a:avLst/>
          </a:prstGeom>
          <a:ln w="0">
            <a:noFill/>
          </a:ln>
        </p:spPr>
      </p:pic>
      <p:pic>
        <p:nvPicPr>
          <p:cNvPr id="63" name="" descr=""/>
          <p:cNvPicPr/>
          <p:nvPr/>
        </p:nvPicPr>
        <p:blipFill>
          <a:blip r:embed="rId8"/>
          <a:stretch/>
        </p:blipFill>
        <p:spPr>
          <a:xfrm>
            <a:off x="6634800" y="4140000"/>
            <a:ext cx="1755000" cy="234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5601</TotalTime>
  <Application>LibreOffice/7.5.3.2$Linux_X86_64 LibreOffice_project/50$Build-2</Application>
  <AppVersion>15.0000</AppVersion>
  <Words>104</Words>
  <Paragraphs>14</Paragraphs>
  <Company>Rosatom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2016-10-31T13:36:47Z</dcterms:created>
  <dc:creator>Горина Зоя Александровна</dc:creator>
  <dc:description/>
  <dc:language>ru-RU</dc:language>
  <cp:lastModifiedBy/>
  <cp:lastPrinted>2019-03-05T12:23:02Z</cp:lastPrinted>
  <dcterms:modified xsi:type="dcterms:W3CDTF">2023-12-13T14:16:55Z</dcterms:modified>
  <cp:revision>122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1</vt:i4>
  </property>
</Properties>
</file>