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115" d="100"/>
          <a:sy n="115" d="100"/>
        </p:scale>
        <p:origin x="175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.roseltorg.ru/?&amp;_ga=2.144627701.1912550697.1710859131-1464942576.1706877993#com/procedure/view/procedure/893019" TargetMode="External"/><Relationship Id="rId5" Type="http://schemas.openxmlformats.org/officeDocument/2006/relationships/image" Target="../media/image2.png"/><Relationship Id="rId10" Type="http://schemas.openxmlformats.org/officeDocument/2006/relationships/image" Target="cid:image001.png@01D80875.D0AB1B20" TargetMode="External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Земельный участок с кадастровым номером 01:07:3400000:5734</a:t>
            </a:r>
            <a:b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Республика Адыгея, р-н Шовгеновский</a:t>
            </a:r>
            <a:endParaRPr lang="en-US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484785"/>
            <a:ext cx="3491608" cy="2950836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Площадь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/>
              <a:t>24 951</a:t>
            </a:r>
            <a:r>
              <a:rPr lang="ru-RU" sz="1200" b="1" dirty="0" smtClean="0">
                <a:latin typeface="+mn-lt"/>
              </a:rPr>
              <a:t> </a:t>
            </a:r>
            <a:r>
              <a:rPr lang="ru-RU" sz="1200" b="1" dirty="0" err="1" smtClean="0">
                <a:latin typeface="+mn-lt"/>
              </a:rPr>
              <a:t>кв.м</a:t>
            </a:r>
            <a:r>
              <a:rPr lang="ru-RU" sz="1200" b="1" dirty="0" smtClean="0">
                <a:latin typeface="+mn-lt"/>
              </a:rPr>
              <a:t>.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Право</a:t>
            </a:r>
            <a:r>
              <a:rPr lang="ru-RU" sz="1200" b="1" dirty="0">
                <a:latin typeface="+mn-lt"/>
              </a:rPr>
              <a:t>: </a:t>
            </a:r>
            <a:r>
              <a:rPr lang="ru-RU" sz="1150" b="1" dirty="0" smtClean="0">
                <a:latin typeface="+mn-lt"/>
              </a:rPr>
              <a:t>собственность АО «</a:t>
            </a:r>
            <a:r>
              <a:rPr lang="ru-RU" sz="1150" b="1" dirty="0" err="1" smtClean="0">
                <a:latin typeface="+mn-lt"/>
              </a:rPr>
              <a:t>ВетроОГК</a:t>
            </a:r>
            <a:r>
              <a:rPr lang="ru-RU" sz="1150" b="1" dirty="0" smtClean="0">
                <a:latin typeface="+mn-lt"/>
              </a:rPr>
              <a:t>»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Кадастровый </a:t>
            </a:r>
            <a:r>
              <a:rPr lang="ru-RU" sz="1200" b="1" dirty="0">
                <a:latin typeface="+mn-lt"/>
              </a:rPr>
              <a:t>номер: </a:t>
            </a:r>
            <a:r>
              <a:rPr lang="ru-RU" sz="1200" b="1" dirty="0" smtClean="0"/>
              <a:t>01</a:t>
            </a:r>
            <a:r>
              <a:rPr lang="ru-RU" sz="1200" b="1" dirty="0" smtClean="0">
                <a:latin typeface="+mn-lt"/>
              </a:rPr>
              <a:t>:07:3400000:5734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ru-RU" sz="1200" b="1" dirty="0"/>
              <a:t>Санитарно-защитная зона для объекта «Строительство ВЭС 610 МВт и завода ВЭУ. Адыгейская ВЭС» (1-3 этапы)</a:t>
            </a:r>
            <a:endParaRPr lang="ru-RU" sz="1200" b="1" dirty="0" smtClean="0">
              <a:solidFill>
                <a:schemeClr val="tx1"/>
              </a:solidFill>
              <a:cs typeface="Arial" charset="0"/>
            </a:endParaRPr>
          </a:p>
          <a:p>
            <a:pPr marL="180000" lvl="1">
              <a:spcBef>
                <a:spcPts val="0"/>
              </a:spcBef>
            </a:pPr>
            <a:endParaRPr lang="ru-RU" sz="8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Категория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ru-RU" sz="1200" b="1" dirty="0"/>
              <a:t>земли сельскохозяйственного </a:t>
            </a:r>
            <a:r>
              <a:rPr lang="ru-RU" sz="1200" b="1" dirty="0" smtClean="0"/>
              <a:t>назначения</a:t>
            </a:r>
          </a:p>
          <a:p>
            <a:pPr marL="180000" lvl="1">
              <a:spcBef>
                <a:spcPts val="0"/>
              </a:spcBef>
            </a:pPr>
            <a:endParaRPr lang="ru-RU" sz="800" b="1" dirty="0" smtClean="0">
              <a:solidFill>
                <a:schemeClr val="tx1"/>
              </a:solidFill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 </a:t>
            </a:r>
            <a:r>
              <a:rPr lang="ru-RU" sz="1200" b="1" dirty="0"/>
              <a:t>для сельскохозяйственного производства</a:t>
            </a: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068960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endParaRPr lang="ru-RU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9825" y="4478430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70916" y="4936617"/>
            <a:ext cx="358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Антифеев Николай Сергеевич, </a:t>
            </a:r>
          </a:p>
          <a:p>
            <a:r>
              <a:rPr lang="ru-RU" sz="1200" b="1" dirty="0"/>
              <a:t>тел: (495) 286-52-00, доб. </a:t>
            </a:r>
            <a:r>
              <a:rPr lang="ru-RU" sz="1200" b="1" dirty="0" smtClean="0"/>
              <a:t>6640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 </a:t>
            </a:r>
            <a:r>
              <a:rPr lang="en-US" sz="1200" b="1" dirty="0" err="1"/>
              <a:t>nikseantifeev</a:t>
            </a:r>
            <a:r>
              <a:rPr lang="ru-RU" sz="1200" b="1" dirty="0"/>
              <a:t>@</a:t>
            </a:r>
            <a:r>
              <a:rPr lang="en-US" sz="1200" b="1" dirty="0" err="1"/>
              <a:t>novawind</a:t>
            </a:r>
            <a:r>
              <a:rPr lang="ru-RU" sz="1200" b="1" dirty="0"/>
              <a:t>.</a:t>
            </a:r>
            <a:r>
              <a:rPr lang="en-US" sz="1200" b="1" dirty="0" err="1"/>
              <a:t>ru</a:t>
            </a:r>
            <a:endParaRPr lang="en-US" sz="12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8" y="1302686"/>
            <a:ext cx="5328849" cy="471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1520" y="1340768"/>
            <a:ext cx="52476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solidFill>
                  <a:srgbClr val="0070C0"/>
                </a:solidFill>
              </a:rPr>
              <a:t>Аукцион на понижение по продаже ЗУ, начальная стоимость – </a:t>
            </a:r>
            <a:br>
              <a:rPr lang="ru-RU" sz="1350" b="1" dirty="0" smtClean="0">
                <a:solidFill>
                  <a:srgbClr val="0070C0"/>
                </a:solidFill>
              </a:rPr>
            </a:br>
            <a:r>
              <a:rPr lang="ru-RU" sz="1350" b="1" dirty="0" smtClean="0">
                <a:solidFill>
                  <a:srgbClr val="0070C0"/>
                </a:solidFill>
              </a:rPr>
              <a:t>768 491 руб.,  шаг аукциона – 38 424,55 руб., цена отсечения (минимальная цена продажи) – 513 078,16 руб., размер задатка – 51 307,82 руб., период приема заявок: </a:t>
            </a:r>
            <a:r>
              <a:rPr lang="ru-RU" sz="1400" b="1" dirty="0">
                <a:solidFill>
                  <a:srgbClr val="0070C0"/>
                </a:solidFill>
              </a:rPr>
              <a:t>с 02.04.2024 </a:t>
            </a:r>
            <a:r>
              <a:rPr lang="ru-RU" sz="1400" b="1">
                <a:solidFill>
                  <a:srgbClr val="0070C0"/>
                </a:solidFill>
              </a:rPr>
              <a:t>по </a:t>
            </a:r>
            <a:r>
              <a:rPr lang="ru-RU" sz="1400" b="1" smtClean="0">
                <a:solidFill>
                  <a:srgbClr val="0070C0"/>
                </a:solidFill>
              </a:rPr>
              <a:t>02.05.2024</a:t>
            </a:r>
            <a:r>
              <a:rPr lang="ru-RU" sz="1350" b="1" smtClean="0">
                <a:solidFill>
                  <a:srgbClr val="0070C0"/>
                </a:solidFill>
              </a:rPr>
              <a:t>                </a:t>
            </a:r>
            <a:endParaRPr lang="ru-RU" sz="135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79" y="626997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Ссылка на </a:t>
            </a:r>
            <a:r>
              <a:rPr lang="ru-RU" sz="1400" b="1" dirty="0" smtClean="0"/>
              <a:t>ЭТП</a:t>
            </a:r>
            <a:r>
              <a:rPr lang="ru-RU" sz="1400" b="1" dirty="0" smtClean="0"/>
              <a:t>: </a:t>
            </a:r>
            <a:r>
              <a:rPr lang="ru-RU" dirty="0"/>
              <a:t> </a:t>
            </a:r>
            <a:r>
              <a:rPr lang="en-US" sz="1400" u="sng" dirty="0">
                <a:hlinkClick r:id="rId6"/>
              </a:rPr>
              <a:t>https</a:t>
            </a:r>
            <a:r>
              <a:rPr lang="ru-RU" sz="1400" u="sng" dirty="0">
                <a:hlinkClick r:id="rId6"/>
              </a:rPr>
              <a:t>://</a:t>
            </a:r>
            <a:r>
              <a:rPr lang="en-US" sz="1400" u="sng" dirty="0">
                <a:hlinkClick r:id="rId6"/>
              </a:rPr>
              <a:t>com</a:t>
            </a:r>
            <a:r>
              <a:rPr lang="ru-RU" sz="1400" u="sng" dirty="0">
                <a:hlinkClick r:id="rId6"/>
              </a:rPr>
              <a:t>.</a:t>
            </a:r>
            <a:r>
              <a:rPr lang="en-US" sz="1400" u="sng" dirty="0" err="1">
                <a:hlinkClick r:id="rId6"/>
              </a:rPr>
              <a:t>roseltorg</a:t>
            </a:r>
            <a:r>
              <a:rPr lang="ru-RU" sz="1400" u="sng" dirty="0">
                <a:hlinkClick r:id="rId6"/>
              </a:rPr>
              <a:t>.</a:t>
            </a:r>
            <a:r>
              <a:rPr lang="en-US" sz="1400" u="sng" dirty="0" err="1">
                <a:hlinkClick r:id="rId6"/>
              </a:rPr>
              <a:t>ru</a:t>
            </a:r>
            <a:r>
              <a:rPr lang="ru-RU" sz="1400" u="sng" dirty="0">
                <a:hlinkClick r:id="rId6"/>
              </a:rPr>
              <a:t>/?&amp;_</a:t>
            </a:r>
            <a:r>
              <a:rPr lang="en-US" sz="1400" u="sng" dirty="0" err="1">
                <a:hlinkClick r:id="rId6"/>
              </a:rPr>
              <a:t>ga</a:t>
            </a:r>
            <a:r>
              <a:rPr lang="ru-RU" sz="1400" u="sng" dirty="0">
                <a:hlinkClick r:id="rId6"/>
              </a:rPr>
              <a:t>=2.144627701.1912550697.1710859131-1464942576.1706877993#</a:t>
            </a:r>
            <a:r>
              <a:rPr lang="en-US" sz="1400" u="sng" dirty="0">
                <a:hlinkClick r:id="rId6"/>
              </a:rPr>
              <a:t>com</a:t>
            </a:r>
            <a:r>
              <a:rPr lang="ru-RU" sz="1400" u="sng" dirty="0">
                <a:hlinkClick r:id="rId6"/>
              </a:rPr>
              <a:t>/</a:t>
            </a:r>
            <a:r>
              <a:rPr lang="en-US" sz="1400" u="sng" dirty="0">
                <a:hlinkClick r:id="rId6"/>
              </a:rPr>
              <a:t>procedure</a:t>
            </a:r>
            <a:r>
              <a:rPr lang="ru-RU" sz="1400" u="sng" dirty="0">
                <a:hlinkClick r:id="rId6"/>
              </a:rPr>
              <a:t>/</a:t>
            </a:r>
            <a:r>
              <a:rPr lang="en-US" sz="1400" u="sng" dirty="0">
                <a:hlinkClick r:id="rId6"/>
              </a:rPr>
              <a:t>view</a:t>
            </a:r>
            <a:r>
              <a:rPr lang="ru-RU" sz="1400" u="sng" dirty="0">
                <a:hlinkClick r:id="rId6"/>
              </a:rPr>
              <a:t>/</a:t>
            </a:r>
            <a:r>
              <a:rPr lang="en-US" sz="1400" u="sng" dirty="0">
                <a:hlinkClick r:id="rId6"/>
              </a:rPr>
              <a:t>procedure</a:t>
            </a:r>
            <a:r>
              <a:rPr lang="ru-RU" sz="1400" u="sng" dirty="0">
                <a:hlinkClick r:id="rId6"/>
              </a:rPr>
              <a:t>/893019</a:t>
            </a:r>
            <a:r>
              <a:rPr lang="en-US" sz="1400" dirty="0"/>
              <a:t> </a:t>
            </a:r>
            <a:r>
              <a:rPr lang="ru-RU" dirty="0" smtClean="0"/>
              <a:t>. </a:t>
            </a:r>
            <a:endParaRPr lang="ru-RU" sz="1400" b="1" dirty="0"/>
          </a:p>
        </p:txBody>
      </p:sp>
      <p:pic>
        <p:nvPicPr>
          <p:cNvPr id="26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3182288"/>
            <a:ext cx="234300" cy="23302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21459" t="21700" r="60232" b="21600"/>
          <a:stretch/>
        </p:blipFill>
        <p:spPr>
          <a:xfrm>
            <a:off x="882590" y="2509929"/>
            <a:ext cx="3706412" cy="3228165"/>
          </a:xfrm>
          <a:prstGeom prst="rect">
            <a:avLst/>
          </a:prstGeom>
        </p:spPr>
      </p:pic>
      <p:pic>
        <p:nvPicPr>
          <p:cNvPr id="27" name="Рисунок 26" descr="КУРСКАЯ АЭС_горизонтальный_рус_сокр"/>
          <p:cNvPicPr/>
          <p:nvPr/>
        </p:nvPicPr>
        <p:blipFill rotWithShape="1"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8"/>
          <a:stretch/>
        </p:blipFill>
        <p:spPr bwMode="auto">
          <a:xfrm>
            <a:off x="1979712" y="2568073"/>
            <a:ext cx="370293" cy="3543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335496" y="2835793"/>
            <a:ext cx="229728" cy="233167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4897</TotalTime>
  <Words>160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Земельный участок с кадастровым номером 01:07:3400000:5734 Республика Адыгея, р-н Шовгеновский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Учаева Елена Павловна</cp:lastModifiedBy>
  <cp:revision>88</cp:revision>
  <cp:lastPrinted>2023-07-13T07:58:22Z</cp:lastPrinted>
  <dcterms:created xsi:type="dcterms:W3CDTF">2016-10-31T13:36:47Z</dcterms:created>
  <dcterms:modified xsi:type="dcterms:W3CDTF">2024-04-04T07:28:27Z</dcterms:modified>
</cp:coreProperties>
</file>